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20" r:id="rId2"/>
    <p:sldMasterId id="2147483750" r:id="rId3"/>
    <p:sldMasterId id="2147483734" r:id="rId4"/>
    <p:sldMasterId id="2147483748" r:id="rId5"/>
    <p:sldMasterId id="2147483696" r:id="rId6"/>
  </p:sldMasterIdLst>
  <p:notesMasterIdLst>
    <p:notesMasterId r:id="rId33"/>
  </p:notesMasterIdLst>
  <p:sldIdLst>
    <p:sldId id="2141411480" r:id="rId7"/>
    <p:sldId id="2141411450" r:id="rId8"/>
    <p:sldId id="2141411497" r:id="rId9"/>
    <p:sldId id="2141411502" r:id="rId10"/>
    <p:sldId id="2141411453" r:id="rId11"/>
    <p:sldId id="2141411464" r:id="rId12"/>
    <p:sldId id="2141411510" r:id="rId13"/>
    <p:sldId id="2141411506" r:id="rId14"/>
    <p:sldId id="2641" r:id="rId15"/>
    <p:sldId id="2141411352" r:id="rId16"/>
    <p:sldId id="2141411469" r:id="rId17"/>
    <p:sldId id="2141411489" r:id="rId18"/>
    <p:sldId id="2141411490" r:id="rId19"/>
    <p:sldId id="2141411333" r:id="rId20"/>
    <p:sldId id="2141411427" r:id="rId21"/>
    <p:sldId id="2141411335" r:id="rId22"/>
    <p:sldId id="2141411336" r:id="rId23"/>
    <p:sldId id="2141411428" r:id="rId24"/>
    <p:sldId id="2141411338" r:id="rId25"/>
    <p:sldId id="2141411339" r:id="rId26"/>
    <p:sldId id="2141411340" r:id="rId27"/>
    <p:sldId id="2141411341" r:id="rId28"/>
    <p:sldId id="2141411342" r:id="rId29"/>
    <p:sldId id="2639" r:id="rId30"/>
    <p:sldId id="2638" r:id="rId31"/>
    <p:sldId id="2141411496"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94E"/>
    <a:srgbClr val="758BFD"/>
    <a:srgbClr val="373964"/>
    <a:srgbClr val="023AFF"/>
    <a:srgbClr val="0084FF"/>
    <a:srgbClr val="F8F9FC"/>
    <a:srgbClr val="6699E4"/>
    <a:srgbClr val="D2E466"/>
    <a:srgbClr val="E4AA66"/>
    <a:srgbClr val="66D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6"/>
    <p:restoredTop sz="95386"/>
  </p:normalViewPr>
  <p:slideViewPr>
    <p:cSldViewPr snapToGrid="0" snapToObjects="1">
      <p:cViewPr varScale="1">
        <p:scale>
          <a:sx n="78" d="100"/>
          <a:sy n="78" d="100"/>
        </p:scale>
        <p:origin x="168" y="1488"/>
      </p:cViewPr>
      <p:guideLst/>
    </p:cSldViewPr>
  </p:slideViewPr>
  <p:notesTextViewPr>
    <p:cViewPr>
      <p:scale>
        <a:sx n="20" d="100"/>
        <a:sy n="20" d="100"/>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5171C-6E5E-D348-AA56-F4B98305627E}" type="datetimeFigureOut">
              <a:rPr kumimoji="1" lang="ja-JP" altLang="en-US" smtClean="0"/>
              <a:t>2022/9/8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542D8-9438-5B41-9743-E69B7D82234A}" type="slidenum">
              <a:rPr kumimoji="1" lang="ja-JP" altLang="en-US" smtClean="0"/>
              <a:t>‹#›</a:t>
            </a:fld>
            <a:endParaRPr kumimoji="1" lang="ja-JP" altLang="en-US"/>
          </a:p>
        </p:txBody>
      </p:sp>
    </p:spTree>
    <p:extLst>
      <p:ext uri="{BB962C8B-B14F-4D97-AF65-F5344CB8AC3E}">
        <p14:creationId xmlns:p14="http://schemas.microsoft.com/office/powerpoint/2010/main" val="41217092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6542D8-9438-5B41-9743-E69B7D82234A}" type="slidenum">
              <a:rPr kumimoji="1" lang="ja-JP" altLang="en-US" smtClean="0"/>
              <a:t>1</a:t>
            </a:fld>
            <a:endParaRPr kumimoji="1" lang="ja-JP" altLang="en-US"/>
          </a:p>
        </p:txBody>
      </p:sp>
    </p:spTree>
    <p:extLst>
      <p:ext uri="{BB962C8B-B14F-4D97-AF65-F5344CB8AC3E}">
        <p14:creationId xmlns:p14="http://schemas.microsoft.com/office/powerpoint/2010/main" val="128199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27057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41528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67735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412384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34426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27661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4179214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455200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a:t>
            </a:r>
            <a:r>
              <a:rPr kumimoji="1" lang="ja-JP" altLang="en-US"/>
              <a:t>分</a:t>
            </a:r>
          </a:p>
        </p:txBody>
      </p:sp>
      <p:sp>
        <p:nvSpPr>
          <p:cNvPr id="4" name="スライド番号プレースホルダー 3"/>
          <p:cNvSpPr>
            <a:spLocks noGrp="1"/>
          </p:cNvSpPr>
          <p:nvPr>
            <p:ph type="sldNum" sz="quarter" idx="5"/>
          </p:nvPr>
        </p:nvSpPr>
        <p:spPr/>
        <p:txBody>
          <a:bodyPr/>
          <a:lstStyle/>
          <a:p>
            <a:fld id="{961A0A5E-2E1D-7349-84B2-145DF4AA8EFF}" type="slidenum">
              <a:rPr kumimoji="1" lang="ja-JP" altLang="en-US" smtClean="0"/>
              <a:t>25</a:t>
            </a:fld>
            <a:endParaRPr kumimoji="1" lang="ja-JP" altLang="en-US"/>
          </a:p>
        </p:txBody>
      </p:sp>
    </p:spTree>
    <p:extLst>
      <p:ext uri="{BB962C8B-B14F-4D97-AF65-F5344CB8AC3E}">
        <p14:creationId xmlns:p14="http://schemas.microsoft.com/office/powerpoint/2010/main" val="310312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4000"/>
          </a:p>
        </p:txBody>
      </p:sp>
      <p:sp>
        <p:nvSpPr>
          <p:cNvPr id="4" name="スライド番号プレースホルダー 3"/>
          <p:cNvSpPr>
            <a:spLocks noGrp="1"/>
          </p:cNvSpPr>
          <p:nvPr>
            <p:ph type="sldNum" sz="quarter" idx="5"/>
          </p:nvPr>
        </p:nvSpPr>
        <p:spPr/>
        <p:txBody>
          <a:bodyPr/>
          <a:lstStyle/>
          <a:p>
            <a:fld id="{336542D8-9438-5B41-9743-E69B7D82234A}" type="slidenum">
              <a:rPr kumimoji="1" lang="ja-JP" altLang="en-US" smtClean="0"/>
              <a:t>2</a:t>
            </a:fld>
            <a:endParaRPr kumimoji="1" lang="ja-JP" altLang="en-US"/>
          </a:p>
        </p:txBody>
      </p:sp>
    </p:spTree>
    <p:extLst>
      <p:ext uri="{BB962C8B-B14F-4D97-AF65-F5344CB8AC3E}">
        <p14:creationId xmlns:p14="http://schemas.microsoft.com/office/powerpoint/2010/main" val="410826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6873731-A9E2-4494-8976-E577B720D61B}" type="slidenum">
              <a:rPr kumimoji="1" lang="ja-JP" altLang="en-US" smtClean="0"/>
              <a:t>5</a:t>
            </a:fld>
            <a:endParaRPr kumimoji="1" lang="ja-JP" altLang="en-US"/>
          </a:p>
        </p:txBody>
      </p:sp>
    </p:spTree>
    <p:extLst>
      <p:ext uri="{BB962C8B-B14F-4D97-AF65-F5344CB8AC3E}">
        <p14:creationId xmlns:p14="http://schemas.microsoft.com/office/powerpoint/2010/main" val="193534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66193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a:t>
            </a:r>
            <a:r>
              <a:rPr kumimoji="1" lang="ja-JP" altLang="en-US"/>
              <a:t>分</a:t>
            </a:r>
          </a:p>
        </p:txBody>
      </p:sp>
      <p:sp>
        <p:nvSpPr>
          <p:cNvPr id="4" name="スライド番号プレースホルダー 3"/>
          <p:cNvSpPr>
            <a:spLocks noGrp="1"/>
          </p:cNvSpPr>
          <p:nvPr>
            <p:ph type="sldNum" sz="quarter" idx="5"/>
          </p:nvPr>
        </p:nvSpPr>
        <p:spPr/>
        <p:txBody>
          <a:bodyPr/>
          <a:lstStyle/>
          <a:p>
            <a:fld id="{961A0A5E-2E1D-7349-84B2-145DF4AA8EFF}" type="slidenum">
              <a:rPr kumimoji="1" lang="ja-JP" altLang="en-US" smtClean="0"/>
              <a:t>9</a:t>
            </a:fld>
            <a:endParaRPr kumimoji="1" lang="ja-JP" altLang="en-US"/>
          </a:p>
        </p:txBody>
      </p:sp>
    </p:spTree>
    <p:extLst>
      <p:ext uri="{BB962C8B-B14F-4D97-AF65-F5344CB8AC3E}">
        <p14:creationId xmlns:p14="http://schemas.microsoft.com/office/powerpoint/2010/main" val="263256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55989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91283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312223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9/8/22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42178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D43D3E-3B13-3A47-90EA-E19FDDF856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6931525-4A69-A145-B353-9110BFE776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Tree>
    <p:extLst>
      <p:ext uri="{BB962C8B-B14F-4D97-AF65-F5344CB8AC3E}">
        <p14:creationId xmlns:p14="http://schemas.microsoft.com/office/powerpoint/2010/main" val="19118239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7773F-7771-B44A-8D61-343272E36455}"/>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E4D27D5-E60F-9541-86F1-5FFC7BDBB20A}"/>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8331125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497A715-807E-7649-BD4A-16AFC2A5710E}"/>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FB3CC89-EC6A-A049-A21A-2B84E68717C1}"/>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4104265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237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図 5" descr="白いシャツを着ている女性&#10;&#10;自動的に生成された説明">
            <a:extLst>
              <a:ext uri="{FF2B5EF4-FFF2-40B4-BE49-F238E27FC236}">
                <a16:creationId xmlns:a16="http://schemas.microsoft.com/office/drawing/2014/main" id="{1410073A-396A-5E4B-BE63-8B9F15568BF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125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3" name="図 2" descr="白いシャツを着ている女性&#10;&#10;自動的に生成された説明">
            <a:extLst>
              <a:ext uri="{FF2B5EF4-FFF2-40B4-BE49-F238E27FC236}">
                <a16:creationId xmlns:a16="http://schemas.microsoft.com/office/drawing/2014/main" id="{9DB1701A-0E99-F34F-8D0E-14F983FFA91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22606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3" name="図 2" descr="暗い背景に立つ女性&#10;&#10;自動的に生成された説明">
            <a:extLst>
              <a:ext uri="{FF2B5EF4-FFF2-40B4-BE49-F238E27FC236}">
                <a16:creationId xmlns:a16="http://schemas.microsoft.com/office/drawing/2014/main" id="{6A08003C-B494-6040-A550-A4F4931013F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7570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4" name="図 3" descr="暗い室内にいる男性の白黒写真&#10;&#10;自動的に生成された説明">
            <a:extLst>
              <a:ext uri="{FF2B5EF4-FFF2-40B4-BE49-F238E27FC236}">
                <a16:creationId xmlns:a16="http://schemas.microsoft.com/office/drawing/2014/main" id="{FEE22E48-B5F6-BB44-9196-4850899FD3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095316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B51B69-B3E8-6C43-9229-48BE477F59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E058FC9-9954-D242-BBDA-6C6C89CAC7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0C6C272-109E-DE40-BDB1-67EA570242F4}"/>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5" name="フッター プレースホルダー 4">
            <a:extLst>
              <a:ext uri="{FF2B5EF4-FFF2-40B4-BE49-F238E27FC236}">
                <a16:creationId xmlns:a16="http://schemas.microsoft.com/office/drawing/2014/main" id="{45A9BC10-2D30-D643-B04D-2897704E86F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EC2A04-28FB-164D-B582-267E00639A22}"/>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22314025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026AB1-FEA4-9642-A8CF-7BC35D768A67}"/>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FADAA7C-23EA-3F44-A518-B092DD1966C1}"/>
              </a:ext>
            </a:extLst>
          </p:cNvPr>
          <p:cNvSpPr>
            <a:spLocks noGrp="1"/>
          </p:cNvSpPr>
          <p:nvPr>
            <p:ph idx="1"/>
          </p:nvPr>
        </p:nvSpPr>
        <p:spPr>
          <a:xfrm>
            <a:off x="838200" y="1825625"/>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23BCC2-7C46-8E4A-AD9D-F6C3B065C876}"/>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5" name="フッター プレースホルダー 4">
            <a:extLst>
              <a:ext uri="{FF2B5EF4-FFF2-40B4-BE49-F238E27FC236}">
                <a16:creationId xmlns:a16="http://schemas.microsoft.com/office/drawing/2014/main" id="{1002CB1D-27AD-5D42-8508-9EF4FDBDD86C}"/>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A4B182-B0D5-EC47-B61B-689BE709F547}"/>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150005355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625DBA-9EE3-6648-8BCB-F2035CB14C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AEA689-2F2E-1849-A15D-21B198A26A1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C2756C1-B819-EE40-837F-A4EEED45BD2F}"/>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5" name="フッター プレースホルダー 4">
            <a:extLst>
              <a:ext uri="{FF2B5EF4-FFF2-40B4-BE49-F238E27FC236}">
                <a16:creationId xmlns:a16="http://schemas.microsoft.com/office/drawing/2014/main" id="{296282C4-8F73-CB4C-85DA-E6073BA853F2}"/>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E58BB8-DA12-FA4F-B28B-B71C7EDFD21C}"/>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194255788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CF81B0-FC5F-4E45-9946-0C372C6358A4}"/>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7E6244-1B5C-B14D-A761-16FF93F92ED7}"/>
              </a:ext>
            </a:extLst>
          </p:cNvPr>
          <p:cNvSpPr>
            <a:spLocks noGrp="1"/>
          </p:cNvSpPr>
          <p:nvPr>
            <p:ph idx="1"/>
          </p:nvPr>
        </p:nvSpPr>
        <p:spPr>
          <a:xfrm>
            <a:off x="838200" y="1825625"/>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42080144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8E79DC-EBD2-5643-B73C-D4642BB7492B}"/>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4E0FD6-8175-FE47-810F-A1B941904834}"/>
              </a:ext>
            </a:extLst>
          </p:cNvPr>
          <p:cNvSpPr>
            <a:spLocks noGrp="1"/>
          </p:cNvSpPr>
          <p:nvPr>
            <p:ph sz="half" idx="1"/>
          </p:nvPr>
        </p:nvSpPr>
        <p:spPr>
          <a:xfrm>
            <a:off x="838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E392ED9-9B5E-1E4E-92ED-4FA923DC365B}"/>
              </a:ext>
            </a:extLst>
          </p:cNvPr>
          <p:cNvSpPr>
            <a:spLocks noGrp="1"/>
          </p:cNvSpPr>
          <p:nvPr>
            <p:ph sz="half" idx="2"/>
          </p:nvPr>
        </p:nvSpPr>
        <p:spPr>
          <a:xfrm>
            <a:off x="6172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238FDF2-CE90-B94B-B10F-8719697EE33C}"/>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6" name="フッター プレースホルダー 5">
            <a:extLst>
              <a:ext uri="{FF2B5EF4-FFF2-40B4-BE49-F238E27FC236}">
                <a16:creationId xmlns:a16="http://schemas.microsoft.com/office/drawing/2014/main" id="{D3D8119D-B6D6-DF47-A93B-F9D7971449F0}"/>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EEE4A8A-6176-464D-956E-609E82167A8A}"/>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31137900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E49D28-04D6-4347-B812-99DCAEBDDD73}"/>
              </a:ext>
            </a:extLst>
          </p:cNvPr>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0F84CD-E1F8-E347-8285-E3D8C6BDEE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6F901D-AE32-5E4A-AF58-25FB4D887AF3}"/>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EEADECB-AE3F-5A4A-93B3-064B86C6C3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D853336-66B0-F24D-B93D-D43C7E79CF7F}"/>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450232-2F6B-0F47-A3AB-49088A7CACC7}"/>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8" name="フッター プレースホルダー 7">
            <a:extLst>
              <a:ext uri="{FF2B5EF4-FFF2-40B4-BE49-F238E27FC236}">
                <a16:creationId xmlns:a16="http://schemas.microsoft.com/office/drawing/2014/main" id="{89BA192F-7510-2148-B16B-3CF99973B46D}"/>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2C062F-6E1A-DC4C-982C-7F4F8E368BB2}"/>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118274992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94CDCE-2BF8-F747-9FF1-AFBD0559DC4A}"/>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6A125F-BB1F-B647-BA0D-DF09E7D77C4B}"/>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4" name="フッター プレースホルダー 3">
            <a:extLst>
              <a:ext uri="{FF2B5EF4-FFF2-40B4-BE49-F238E27FC236}">
                <a16:creationId xmlns:a16="http://schemas.microsoft.com/office/drawing/2014/main" id="{8D22C7C7-DC77-4147-9F73-BAD15D2D3DE8}"/>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AE04F61-F804-4A44-BB1B-95CB4B7A4742}"/>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22227490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77D313D-51D4-774C-8970-6FE4EB1884AA}"/>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3" name="フッター プレースホルダー 2">
            <a:extLst>
              <a:ext uri="{FF2B5EF4-FFF2-40B4-BE49-F238E27FC236}">
                <a16:creationId xmlns:a16="http://schemas.microsoft.com/office/drawing/2014/main" id="{8E92D20C-35F2-6E47-9F18-6AC4756C5D12}"/>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8E6BDE0-768B-7A44-A170-70956F734230}"/>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302411089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D466A8-C614-7D45-86F1-7B0FB4ECB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FD66E8F-9C45-C346-AF44-8CBF1F1506A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D8AAA45-2B05-ED48-873A-37EE2C6D73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DF06DA6-F85C-7341-B484-FFAA483E1060}"/>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6" name="フッター プレースホルダー 5">
            <a:extLst>
              <a:ext uri="{FF2B5EF4-FFF2-40B4-BE49-F238E27FC236}">
                <a16:creationId xmlns:a16="http://schemas.microsoft.com/office/drawing/2014/main" id="{393AA3E2-4E9D-8940-B719-DE0558E522B7}"/>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720187B-DFAE-AC46-9B65-6FA6DDE6F3B2}"/>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11313969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606B58-1E64-944C-9192-604C1F9C82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4743994-8A17-2040-9355-ED451D1AD2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453E6AB-9E4B-804D-8FA8-8C1C890F3B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F1D233-CC5A-FF44-A69C-CCD4EA8AF840}"/>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6" name="フッター プレースホルダー 5">
            <a:extLst>
              <a:ext uri="{FF2B5EF4-FFF2-40B4-BE49-F238E27FC236}">
                <a16:creationId xmlns:a16="http://schemas.microsoft.com/office/drawing/2014/main" id="{39C69FA1-E0FE-424F-BCAB-071F0AFCEC2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05D4D57-4390-F746-A2D9-95BFA97B1407}"/>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269764851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05F08D-6DCB-5F4B-A2CB-DDDB5F437F63}"/>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94E869-546E-8E4F-BD3D-1690C67D2F1A}"/>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3FA8607-3E34-F449-BE52-F319AF9F9B0B}"/>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5" name="フッター プレースホルダー 4">
            <a:extLst>
              <a:ext uri="{FF2B5EF4-FFF2-40B4-BE49-F238E27FC236}">
                <a16:creationId xmlns:a16="http://schemas.microsoft.com/office/drawing/2014/main" id="{82C7B4AF-BE00-3B40-ACFB-6DB411AD0B98}"/>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593C05-6B3D-254C-A42C-F14D960BFB54}"/>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38703765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C85857F-A00D-1341-BE75-CFCE628D984B}"/>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CB8D16A-29BA-754A-B989-F99C810A86E5}"/>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AE27E1-7127-1449-8AC4-BC2F60E91529}"/>
              </a:ext>
            </a:extLst>
          </p:cNvPr>
          <p:cNvSpPr>
            <a:spLocks noGrp="1"/>
          </p:cNvSpPr>
          <p:nvPr>
            <p:ph type="dt" sz="half" idx="10"/>
          </p:nvPr>
        </p:nvSpPr>
        <p:spPr>
          <a:xfrm>
            <a:off x="838200" y="6356350"/>
            <a:ext cx="2743200" cy="365125"/>
          </a:xfrm>
          <a:prstGeom prst="rect">
            <a:avLst/>
          </a:prstGeom>
        </p:spPr>
        <p:txBody>
          <a:bodyPr/>
          <a:lstStyle/>
          <a:p>
            <a:fld id="{43B66057-A9ED-7F49-8CE7-6785730C169C}" type="datetimeFigureOut">
              <a:rPr kumimoji="1" lang="ja-JP" altLang="en-US" smtClean="0"/>
              <a:t>2022/9/8</a:t>
            </a:fld>
            <a:endParaRPr kumimoji="1" lang="ja-JP" altLang="en-US"/>
          </a:p>
        </p:txBody>
      </p:sp>
      <p:sp>
        <p:nvSpPr>
          <p:cNvPr id="5" name="フッター プレースホルダー 4">
            <a:extLst>
              <a:ext uri="{FF2B5EF4-FFF2-40B4-BE49-F238E27FC236}">
                <a16:creationId xmlns:a16="http://schemas.microsoft.com/office/drawing/2014/main" id="{8A3DFA1A-606C-C342-B679-8DDD958D1447}"/>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F0C7F6A-45A4-C542-989C-DD3EDF0FAED1}"/>
              </a:ext>
            </a:extLst>
          </p:cNvPr>
          <p:cNvSpPr>
            <a:spLocks noGrp="1"/>
          </p:cNvSpPr>
          <p:nvPr>
            <p:ph type="sldNum" sz="quarter" idx="12"/>
          </p:nvPr>
        </p:nvSpPr>
        <p:spPr>
          <a:xfrm>
            <a:off x="8610600" y="6356350"/>
            <a:ext cx="2743200" cy="365125"/>
          </a:xfrm>
          <a:prstGeom prst="rect">
            <a:avLst/>
          </a:prstGeom>
        </p:spPr>
        <p:txBody>
          <a:bodyPr/>
          <a:lstStyle/>
          <a:p>
            <a:fld id="{1C29DD9E-A83D-E84C-9B56-0C6CEC299181}" type="slidenum">
              <a:rPr kumimoji="1" lang="ja-JP" altLang="en-US" smtClean="0"/>
              <a:t>‹#›</a:t>
            </a:fld>
            <a:endParaRPr kumimoji="1" lang="ja-JP" altLang="en-US"/>
          </a:p>
        </p:txBody>
      </p:sp>
    </p:spTree>
    <p:extLst>
      <p:ext uri="{BB962C8B-B14F-4D97-AF65-F5344CB8AC3E}">
        <p14:creationId xmlns:p14="http://schemas.microsoft.com/office/powerpoint/2010/main" val="29182618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E66CD9-FB96-8448-9DDB-B2E9EEA089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5D5A06-5453-6F44-B72D-8B7CC243DA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1312189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45997-AC5B-B44D-ACBD-64C31DB75093}"/>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312D69-8375-004F-A0C3-7B335D8FEE18}"/>
              </a:ext>
            </a:extLst>
          </p:cNvPr>
          <p:cNvSpPr>
            <a:spLocks noGrp="1"/>
          </p:cNvSpPr>
          <p:nvPr>
            <p:ph sz="half" idx="1"/>
          </p:nvPr>
        </p:nvSpPr>
        <p:spPr>
          <a:xfrm>
            <a:off x="838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B9CC53C-5FE5-ED42-BE65-E0B0B8B11D8D}"/>
              </a:ext>
            </a:extLst>
          </p:cNvPr>
          <p:cNvSpPr>
            <a:spLocks noGrp="1"/>
          </p:cNvSpPr>
          <p:nvPr>
            <p:ph sz="half" idx="2"/>
          </p:nvPr>
        </p:nvSpPr>
        <p:spPr>
          <a:xfrm>
            <a:off x="6172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8065888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F8C6A-BD30-8549-B5DA-FFDA4A8B70D6}"/>
              </a:ext>
            </a:extLst>
          </p:cNvPr>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DB7D3F-0B43-5248-B53E-43597862A1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7797DCB-5768-324F-9BEA-F79B323193E5}"/>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0E87E5-ABA1-4547-8ED2-B9B5FF4DD0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2F47A98-F2B3-5845-811B-E28EB4F43C2B}"/>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77851313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1C386-BCC8-9E4B-8C7C-EF322AAFA9DB}"/>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39051946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477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FFD86-A445-3B4D-AB55-CD40377B62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E08247B-E28D-FF44-B018-4E56F47AE9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6CD2AEE-9FA2-AD46-A930-4D49BD4622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26155911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712B06-3E50-C747-A518-86CAEF9337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96B1F6E-C7C3-764B-AB91-5E234F03F15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F10DDBE-9C69-C045-8E5B-178C29BBC0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2467395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1462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52" r:id="rId12"/>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9963"/>
      </p:ext>
    </p:extLst>
  </p:cSld>
  <p:clrMap bg1="lt1" tx1="dk1" bg2="lt2" tx2="dk2" accent1="accent1" accent2="accent2" accent3="accent3" accent4="accent4" accent5="accent5" accent6="accent6" hlink="hlink" folHlink="folHlink"/>
  <p:sldLayoutIdLst>
    <p:sldLayoutId id="2147483721" r:id="rId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729373"/>
      </p:ext>
    </p:extLst>
  </p:cSld>
  <p:clrMap bg1="lt1" tx1="dk1" bg2="lt2" tx2="dk2" accent1="accent1" accent2="accent2" accent3="accent3" accent4="accent4" accent5="accent5" accent6="accent6" hlink="hlink" folHlink="folHlink"/>
  <p:sldLayoutIdLst>
    <p:sldLayoutId id="2147483751" r:id="rId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71596"/>
      </p:ext>
    </p:extLst>
  </p:cSld>
  <p:clrMap bg1="lt1" tx1="dk1" bg2="lt2" tx2="dk2" accent1="accent1" accent2="accent2" accent3="accent3" accent4="accent4" accent5="accent5" accent6="accent6" hlink="hlink" folHlink="folHlink"/>
  <p:sldLayoutIdLst>
    <p:sldLayoutId id="2147483735" r:id="rId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8904"/>
      </p:ext>
    </p:extLst>
  </p:cSld>
  <p:clrMap bg1="lt1" tx1="dk1" bg2="lt2" tx2="dk2" accent1="accent1" accent2="accent2" accent3="accent3" accent4="accent4" accent5="accent5" accent6="accent6" hlink="hlink" folHlink="folHlink"/>
  <p:sldLayoutIdLst>
    <p:sldLayoutId id="2147483749" r:id="rId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63964"/>
        </a:solidFill>
        <a:effectLst/>
      </p:bgPr>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19FEB49-686E-4041-933D-113C6AC75E34}"/>
              </a:ext>
            </a:extLst>
          </p:cNvPr>
          <p:cNvSpPr/>
          <p:nvPr userDrawn="1"/>
        </p:nvSpPr>
        <p:spPr>
          <a:xfrm>
            <a:off x="0" y="0"/>
            <a:ext cx="12192000" cy="6858000"/>
          </a:xfrm>
          <a:prstGeom prst="rect">
            <a:avLst/>
          </a:prstGeom>
          <a:gradFill flip="none" rotWithShape="1">
            <a:gsLst>
              <a:gs pos="0">
                <a:srgbClr val="363964">
                  <a:lumMod val="89000"/>
                </a:srgbClr>
              </a:gs>
              <a:gs pos="23000">
                <a:srgbClr val="363964">
                  <a:lumMod val="89000"/>
                </a:srgbClr>
              </a:gs>
              <a:gs pos="69000">
                <a:srgbClr val="363964">
                  <a:lumMod val="75000"/>
                </a:srgbClr>
              </a:gs>
              <a:gs pos="97000">
                <a:srgbClr val="363964">
                  <a:lumMod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5162878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9005F2E-9849-3640-8F3B-5CB241323EF7}"/>
              </a:ext>
            </a:extLst>
          </p:cNvPr>
          <p:cNvSpPr/>
          <p:nvPr/>
        </p:nvSpPr>
        <p:spPr>
          <a:xfrm>
            <a:off x="1" y="-731131"/>
            <a:ext cx="4061012"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033F5F4-F4BB-CC49-9DFC-17597173A294}"/>
              </a:ext>
            </a:extLst>
          </p:cNvPr>
          <p:cNvSpPr/>
          <p:nvPr/>
        </p:nvSpPr>
        <p:spPr>
          <a:xfrm>
            <a:off x="-879108" y="0"/>
            <a:ext cx="43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244E8E6-3C44-5D4C-A4D2-604F5B85C51D}"/>
              </a:ext>
            </a:extLst>
          </p:cNvPr>
          <p:cNvSpPr/>
          <p:nvPr/>
        </p:nvSpPr>
        <p:spPr>
          <a:xfrm>
            <a:off x="4383221" y="-731131"/>
            <a:ext cx="7484779"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CC44335-CDF2-B349-A716-FCF79CE3FF7D}"/>
              </a:ext>
            </a:extLst>
          </p:cNvPr>
          <p:cNvSpPr/>
          <p:nvPr/>
        </p:nvSpPr>
        <p:spPr>
          <a:xfrm>
            <a:off x="4059221" y="-1049389"/>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804C501-EA69-9645-AE64-D77D6F0817F3}"/>
              </a:ext>
            </a:extLst>
          </p:cNvPr>
          <p:cNvSpPr/>
          <p:nvPr/>
        </p:nvSpPr>
        <p:spPr>
          <a:xfrm>
            <a:off x="11868000" y="-1049389"/>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17FE381-7050-9542-B9CF-389114ECE0CD}"/>
              </a:ext>
            </a:extLst>
          </p:cNvPr>
          <p:cNvSpPr/>
          <p:nvPr/>
        </p:nvSpPr>
        <p:spPr>
          <a:xfrm>
            <a:off x="12425514" y="6534000"/>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5A2E276-ED64-0343-9DF0-AF4E340CB2D2}"/>
              </a:ext>
            </a:extLst>
          </p:cNvPr>
          <p:cNvSpPr/>
          <p:nvPr/>
        </p:nvSpPr>
        <p:spPr>
          <a:xfrm>
            <a:off x="12425514" y="0"/>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8215F96-7E2B-C44A-8AA0-05B0756F31DD}"/>
              </a:ext>
            </a:extLst>
          </p:cNvPr>
          <p:cNvSpPr/>
          <p:nvPr/>
        </p:nvSpPr>
        <p:spPr>
          <a:xfrm>
            <a:off x="12763393" y="324000"/>
            <a:ext cx="439270" cy="62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497A2F9-F721-6849-B503-A021CA630BE2}"/>
              </a:ext>
            </a:extLst>
          </p:cNvPr>
          <p:cNvSpPr/>
          <p:nvPr/>
        </p:nvSpPr>
        <p:spPr>
          <a:xfrm>
            <a:off x="323999"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正方形/長方形 16">
            <a:extLst>
              <a:ext uri="{FF2B5EF4-FFF2-40B4-BE49-F238E27FC236}">
                <a16:creationId xmlns:a16="http://schemas.microsoft.com/office/drawing/2014/main" id="{3A0FD0E2-884B-A841-88AD-435B92F359D4}"/>
              </a:ext>
            </a:extLst>
          </p:cNvPr>
          <p:cNvSpPr/>
          <p:nvPr/>
        </p:nvSpPr>
        <p:spPr>
          <a:xfrm>
            <a:off x="4296000"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 name="正方形/長方形 17">
            <a:extLst>
              <a:ext uri="{FF2B5EF4-FFF2-40B4-BE49-F238E27FC236}">
                <a16:creationId xmlns:a16="http://schemas.microsoft.com/office/drawing/2014/main" id="{E405E47D-7421-7245-9C11-2640B6247C7C}"/>
              </a:ext>
            </a:extLst>
          </p:cNvPr>
          <p:cNvSpPr/>
          <p:nvPr/>
        </p:nvSpPr>
        <p:spPr>
          <a:xfrm>
            <a:off x="8268000"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正方形/長方形 21">
            <a:extLst>
              <a:ext uri="{FF2B5EF4-FFF2-40B4-BE49-F238E27FC236}">
                <a16:creationId xmlns:a16="http://schemas.microsoft.com/office/drawing/2014/main" id="{E159F1C8-A19B-DC4B-AAC8-1C2F415A3B7C}"/>
              </a:ext>
            </a:extLst>
          </p:cNvPr>
          <p:cNvSpPr/>
          <p:nvPr/>
        </p:nvSpPr>
        <p:spPr>
          <a:xfrm>
            <a:off x="-1617560" y="1865833"/>
            <a:ext cx="439270" cy="3915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9055BC1-07D4-C44E-B44B-00052F46F09F}"/>
              </a:ext>
            </a:extLst>
          </p:cNvPr>
          <p:cNvSpPr txBox="1"/>
          <p:nvPr/>
        </p:nvSpPr>
        <p:spPr>
          <a:xfrm>
            <a:off x="437072" y="2461404"/>
            <a:ext cx="184731" cy="369332"/>
          </a:xfrm>
          <a:prstGeom prst="rect">
            <a:avLst/>
          </a:prstGeom>
          <a:noFill/>
        </p:spPr>
        <p:txBody>
          <a:bodyPr wrap="none" rtlCol="0">
            <a:spAutoFit/>
          </a:bodyPr>
          <a:lstStyle/>
          <a:p>
            <a:endParaRPr kumimoji="1" lang="ja-JP" altLang="en-US"/>
          </a:p>
        </p:txBody>
      </p:sp>
      <p:pic>
        <p:nvPicPr>
          <p:cNvPr id="6" name="図 5" descr="挿絵 が含まれている画像&#10;&#10;自動的に生成された説明">
            <a:extLst>
              <a:ext uri="{FF2B5EF4-FFF2-40B4-BE49-F238E27FC236}">
                <a16:creationId xmlns:a16="http://schemas.microsoft.com/office/drawing/2014/main" id="{33A931F2-F8F2-1C43-9530-72A84BA6ECE5}"/>
              </a:ext>
            </a:extLst>
          </p:cNvPr>
          <p:cNvPicPr>
            <a:picLocks noChangeAspect="1"/>
          </p:cNvPicPr>
          <p:nvPr/>
        </p:nvPicPr>
        <p:blipFill>
          <a:blip r:embed="rId3"/>
          <a:stretch>
            <a:fillRect/>
          </a:stretch>
        </p:blipFill>
        <p:spPr>
          <a:xfrm>
            <a:off x="4425819" y="3394529"/>
            <a:ext cx="3340363" cy="879416"/>
          </a:xfrm>
          <a:prstGeom prst="rect">
            <a:avLst/>
          </a:prstGeom>
        </p:spPr>
      </p:pic>
      <p:sp>
        <p:nvSpPr>
          <p:cNvPr id="19" name="テキスト ボックス 18">
            <a:extLst>
              <a:ext uri="{FF2B5EF4-FFF2-40B4-BE49-F238E27FC236}">
                <a16:creationId xmlns:a16="http://schemas.microsoft.com/office/drawing/2014/main" id="{53178196-5E01-7546-1B26-BAD21E0C16B4}"/>
              </a:ext>
            </a:extLst>
          </p:cNvPr>
          <p:cNvSpPr txBox="1"/>
          <p:nvPr/>
        </p:nvSpPr>
        <p:spPr>
          <a:xfrm>
            <a:off x="4350000" y="2665528"/>
            <a:ext cx="3492000" cy="385298"/>
          </a:xfrm>
          <a:prstGeom prst="rect">
            <a:avLst/>
          </a:prstGeom>
          <a:noFill/>
        </p:spPr>
        <p:txBody>
          <a:bodyPr wrap="square">
            <a:spAutoFit/>
          </a:bodyPr>
          <a:lstStyle/>
          <a:p>
            <a:pPr indent="-285750" algn="dist">
              <a:lnSpc>
                <a:spcPct val="150000"/>
              </a:lnSpc>
            </a:pPr>
            <a:r>
              <a:rPr lang="en-US" altLang="ja-JP" sz="1400" dirty="0">
                <a:solidFill>
                  <a:schemeClr val="bg1"/>
                </a:solidFill>
                <a:latin typeface="+mn-ea"/>
              </a:rPr>
              <a:t>100%</a:t>
            </a:r>
            <a:r>
              <a:rPr lang="ja-JP" altLang="en-US" sz="1400">
                <a:solidFill>
                  <a:schemeClr val="bg1"/>
                </a:solidFill>
                <a:latin typeface="+mn-ea"/>
              </a:rPr>
              <a:t>選ばれている</a:t>
            </a:r>
            <a:r>
              <a:rPr lang="en-US" altLang="ja-JP" sz="1400" dirty="0">
                <a:solidFill>
                  <a:schemeClr val="bg1"/>
                </a:solidFill>
                <a:latin typeface="+mn-ea"/>
              </a:rPr>
              <a:t>1on1</a:t>
            </a:r>
            <a:r>
              <a:rPr lang="ja-JP" altLang="en-US" sz="1400">
                <a:solidFill>
                  <a:schemeClr val="bg1"/>
                </a:solidFill>
                <a:latin typeface="+mn-ea"/>
              </a:rPr>
              <a:t>支援クラウド</a:t>
            </a:r>
            <a:endParaRPr lang="en-US" altLang="ja-JP" sz="1400" dirty="0">
              <a:solidFill>
                <a:schemeClr val="bg1"/>
              </a:solidFill>
              <a:latin typeface="+mn-ea"/>
            </a:endParaRPr>
          </a:p>
        </p:txBody>
      </p:sp>
      <p:pic>
        <p:nvPicPr>
          <p:cNvPr id="3" name="図 2" descr="白いシャツを着ている女性&#10;&#10;自動的に生成された説明">
            <a:extLst>
              <a:ext uri="{FF2B5EF4-FFF2-40B4-BE49-F238E27FC236}">
                <a16:creationId xmlns:a16="http://schemas.microsoft.com/office/drawing/2014/main" id="{DC713BBB-3FD1-1C42-5316-9B1324B1385F}"/>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42036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暗い背景に立つ女性&#10;&#10;自動的に生成された説明">
            <a:extLst>
              <a:ext uri="{FF2B5EF4-FFF2-40B4-BE49-F238E27FC236}">
                <a16:creationId xmlns:a16="http://schemas.microsoft.com/office/drawing/2014/main" id="{A13A06B3-FAB6-8364-6A42-EBE8662B2BE6}"/>
              </a:ext>
            </a:extLst>
          </p:cNvPr>
          <p:cNvPicPr>
            <a:picLocks noChangeAspect="1"/>
          </p:cNvPicPr>
          <p:nvPr/>
        </p:nvPicPr>
        <p:blipFill>
          <a:blip r:embed="rId2"/>
          <a:stretch>
            <a:fillRect/>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D891BE71-57A4-7B77-B412-B21130B48C41}"/>
              </a:ext>
            </a:extLst>
          </p:cNvPr>
          <p:cNvSpPr txBox="1"/>
          <p:nvPr/>
        </p:nvSpPr>
        <p:spPr>
          <a:xfrm>
            <a:off x="440958" y="371333"/>
            <a:ext cx="11466789" cy="430887"/>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en-US" altLang="ja-JP" sz="2800" dirty="0">
                <a:latin typeface="+mn-ea"/>
                <a:ea typeface="+mn-ea"/>
              </a:rPr>
              <a:t>1on1</a:t>
            </a:r>
            <a:r>
              <a:rPr lang="ja-JP" altLang="en-US" sz="2800">
                <a:latin typeface="+mn-ea"/>
                <a:ea typeface="+mn-ea"/>
              </a:rPr>
              <a:t>を有効な時間にするための約束</a:t>
            </a:r>
            <a:endParaRPr lang="en-US" altLang="ja-JP" sz="2800" dirty="0">
              <a:latin typeface="+mn-ea"/>
            </a:endParaRPr>
          </a:p>
        </p:txBody>
      </p:sp>
      <p:cxnSp>
        <p:nvCxnSpPr>
          <p:cNvPr id="3" name="直線矢印コネクタ 2">
            <a:extLst>
              <a:ext uri="{FF2B5EF4-FFF2-40B4-BE49-F238E27FC236}">
                <a16:creationId xmlns:a16="http://schemas.microsoft.com/office/drawing/2014/main" id="{ED9244EA-2A0E-9867-93A7-7EAA2C414604}"/>
              </a:ext>
            </a:extLst>
          </p:cNvPr>
          <p:cNvCxnSpPr/>
          <p:nvPr/>
        </p:nvCxnSpPr>
        <p:spPr>
          <a:xfrm>
            <a:off x="5650787" y="1828800"/>
            <a:ext cx="0" cy="4438436"/>
          </a:xfrm>
          <a:prstGeom prst="straightConnector1">
            <a:avLst/>
          </a:prstGeom>
          <a:ln w="38100">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3C70BD93-1B92-DF77-F26A-099AD18060E2}"/>
              </a:ext>
            </a:extLst>
          </p:cNvPr>
          <p:cNvCxnSpPr>
            <a:cxnSpLocks/>
          </p:cNvCxnSpPr>
          <p:nvPr/>
        </p:nvCxnSpPr>
        <p:spPr>
          <a:xfrm flipH="1">
            <a:off x="1652427" y="4036029"/>
            <a:ext cx="8169667" cy="0"/>
          </a:xfrm>
          <a:prstGeom prst="straightConnector1">
            <a:avLst/>
          </a:prstGeom>
          <a:ln w="38100">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7A6D02C2-5382-ED03-3819-8C173664517A}"/>
              </a:ext>
            </a:extLst>
          </p:cNvPr>
          <p:cNvSpPr txBox="1"/>
          <p:nvPr/>
        </p:nvSpPr>
        <p:spPr>
          <a:xfrm>
            <a:off x="4967555" y="1271257"/>
            <a:ext cx="1366463" cy="307777"/>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ja-JP" altLang="en-US" sz="2000">
                <a:latin typeface="+mn-ea"/>
                <a:ea typeface="+mn-ea"/>
              </a:rPr>
              <a:t>自分：</a:t>
            </a:r>
            <a:r>
              <a:rPr lang="en-US" altLang="ja-JP" sz="2000" dirty="0">
                <a:latin typeface="+mn-ea"/>
                <a:ea typeface="+mn-ea"/>
              </a:rPr>
              <a:t>OK</a:t>
            </a:r>
            <a:endParaRPr lang="en-US" altLang="ja-JP" sz="2000" dirty="0">
              <a:latin typeface="+mn-ea"/>
            </a:endParaRPr>
          </a:p>
        </p:txBody>
      </p:sp>
      <p:sp>
        <p:nvSpPr>
          <p:cNvPr id="10" name="テキスト ボックス 9">
            <a:extLst>
              <a:ext uri="{FF2B5EF4-FFF2-40B4-BE49-F238E27FC236}">
                <a16:creationId xmlns:a16="http://schemas.microsoft.com/office/drawing/2014/main" id="{27498389-2208-A4FF-645A-8FE449ABE52F}"/>
              </a:ext>
            </a:extLst>
          </p:cNvPr>
          <p:cNvSpPr txBox="1"/>
          <p:nvPr/>
        </p:nvSpPr>
        <p:spPr>
          <a:xfrm>
            <a:off x="4798888" y="6332778"/>
            <a:ext cx="2594223" cy="307777"/>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ja-JP" altLang="en-US" sz="2000">
                <a:latin typeface="+mn-ea"/>
                <a:ea typeface="+mn-ea"/>
              </a:rPr>
              <a:t>自分：</a:t>
            </a:r>
            <a:r>
              <a:rPr lang="en-US" altLang="ja-JP" sz="2000" dirty="0">
                <a:latin typeface="+mn-ea"/>
                <a:ea typeface="+mn-ea"/>
              </a:rPr>
              <a:t>OK</a:t>
            </a:r>
            <a:r>
              <a:rPr lang="ja-JP" altLang="en-US" sz="2000">
                <a:latin typeface="+mn-ea"/>
                <a:ea typeface="+mn-ea"/>
              </a:rPr>
              <a:t>ではない</a:t>
            </a:r>
            <a:endParaRPr lang="en-US" altLang="ja-JP" sz="2000" dirty="0">
              <a:latin typeface="+mn-ea"/>
            </a:endParaRPr>
          </a:p>
        </p:txBody>
      </p:sp>
      <p:sp>
        <p:nvSpPr>
          <p:cNvPr id="11" name="テキスト ボックス 10">
            <a:extLst>
              <a:ext uri="{FF2B5EF4-FFF2-40B4-BE49-F238E27FC236}">
                <a16:creationId xmlns:a16="http://schemas.microsoft.com/office/drawing/2014/main" id="{6B8036CB-3298-9C4C-0264-F1D6C14FD6B2}"/>
              </a:ext>
            </a:extLst>
          </p:cNvPr>
          <p:cNvSpPr txBox="1"/>
          <p:nvPr/>
        </p:nvSpPr>
        <p:spPr>
          <a:xfrm>
            <a:off x="285964" y="3787715"/>
            <a:ext cx="1892156" cy="615553"/>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ja-JP" altLang="en-US" sz="2000">
                <a:latin typeface="+mn-ea"/>
                <a:ea typeface="+mn-ea"/>
              </a:rPr>
              <a:t>相手：</a:t>
            </a:r>
            <a:endParaRPr lang="en-US" altLang="ja-JP" sz="2000" dirty="0">
              <a:latin typeface="+mn-ea"/>
              <a:ea typeface="+mn-ea"/>
            </a:endParaRPr>
          </a:p>
          <a:p>
            <a:r>
              <a:rPr lang="en-US" altLang="ja-JP" sz="2000" dirty="0">
                <a:latin typeface="+mn-ea"/>
                <a:ea typeface="+mn-ea"/>
              </a:rPr>
              <a:t>OK</a:t>
            </a:r>
            <a:r>
              <a:rPr lang="ja-JP" altLang="en-US" sz="2000">
                <a:latin typeface="+mn-ea"/>
                <a:ea typeface="+mn-ea"/>
              </a:rPr>
              <a:t>ではない</a:t>
            </a:r>
            <a:endParaRPr lang="en-US" altLang="ja-JP" sz="2000" dirty="0">
              <a:latin typeface="+mn-ea"/>
            </a:endParaRPr>
          </a:p>
        </p:txBody>
      </p:sp>
      <p:sp>
        <p:nvSpPr>
          <p:cNvPr id="12" name="テキスト ボックス 11">
            <a:extLst>
              <a:ext uri="{FF2B5EF4-FFF2-40B4-BE49-F238E27FC236}">
                <a16:creationId xmlns:a16="http://schemas.microsoft.com/office/drawing/2014/main" id="{5B480ACF-8955-6F8A-EC28-DF77A07F3A36}"/>
              </a:ext>
            </a:extLst>
          </p:cNvPr>
          <p:cNvSpPr txBox="1"/>
          <p:nvPr/>
        </p:nvSpPr>
        <p:spPr>
          <a:xfrm>
            <a:off x="10242479" y="3882140"/>
            <a:ext cx="1892156" cy="307777"/>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ja-JP" altLang="en-US" sz="2000">
                <a:latin typeface="+mn-ea"/>
                <a:ea typeface="+mn-ea"/>
              </a:rPr>
              <a:t>相手：</a:t>
            </a:r>
            <a:r>
              <a:rPr lang="en-US" altLang="ja-JP" sz="2000" dirty="0">
                <a:latin typeface="+mn-ea"/>
                <a:ea typeface="+mn-ea"/>
              </a:rPr>
              <a:t>OK</a:t>
            </a:r>
            <a:endParaRPr lang="en-US" altLang="ja-JP" sz="2000" dirty="0">
              <a:latin typeface="+mn-ea"/>
            </a:endParaRPr>
          </a:p>
        </p:txBody>
      </p:sp>
      <p:sp>
        <p:nvSpPr>
          <p:cNvPr id="13" name="正方形/長方形 12">
            <a:extLst>
              <a:ext uri="{FF2B5EF4-FFF2-40B4-BE49-F238E27FC236}">
                <a16:creationId xmlns:a16="http://schemas.microsoft.com/office/drawing/2014/main" id="{EB90DF6C-5627-C5BC-BCE7-7FBCF9C1FC03}"/>
              </a:ext>
            </a:extLst>
          </p:cNvPr>
          <p:cNvSpPr/>
          <p:nvPr/>
        </p:nvSpPr>
        <p:spPr>
          <a:xfrm>
            <a:off x="6174352" y="4315146"/>
            <a:ext cx="3452533" cy="17157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rgbClr val="373964"/>
                </a:solidFill>
              </a:rPr>
              <a:t>聞いてみる</a:t>
            </a:r>
            <a:endParaRPr kumimoji="1" lang="en-US" altLang="ja-JP" sz="2800" b="1" dirty="0">
              <a:solidFill>
                <a:srgbClr val="373964"/>
              </a:solidFill>
            </a:endParaRPr>
          </a:p>
          <a:p>
            <a:pPr algn="ctr"/>
            <a:endParaRPr lang="en-US" altLang="ja-JP" b="1" dirty="0">
              <a:solidFill>
                <a:srgbClr val="373964"/>
              </a:solidFill>
            </a:endParaRPr>
          </a:p>
          <a:p>
            <a:pPr algn="ctr"/>
            <a:r>
              <a:rPr kumimoji="1" lang="ja-JP" altLang="en-US" b="1">
                <a:solidFill>
                  <a:srgbClr val="373964"/>
                </a:solidFill>
              </a:rPr>
              <a:t>本音を伝えない</a:t>
            </a:r>
            <a:endParaRPr kumimoji="1" lang="en-US" altLang="ja-JP" b="1" dirty="0">
              <a:solidFill>
                <a:srgbClr val="373964"/>
              </a:solidFill>
            </a:endParaRPr>
          </a:p>
          <a:p>
            <a:pPr algn="ctr"/>
            <a:r>
              <a:rPr kumimoji="1" lang="ja-JP" altLang="en-US" b="1">
                <a:solidFill>
                  <a:srgbClr val="373964"/>
                </a:solidFill>
              </a:rPr>
              <a:t>主張しない</a:t>
            </a:r>
            <a:endParaRPr kumimoji="1" lang="en-US" altLang="ja-JP" b="1" dirty="0">
              <a:solidFill>
                <a:srgbClr val="373964"/>
              </a:solidFill>
            </a:endParaRPr>
          </a:p>
          <a:p>
            <a:pPr algn="ctr"/>
            <a:r>
              <a:rPr lang="ja-JP" altLang="en-US" b="1">
                <a:solidFill>
                  <a:srgbClr val="373964"/>
                </a:solidFill>
              </a:rPr>
              <a:t>→相手を尊重して自分を後回し</a:t>
            </a:r>
            <a:endParaRPr kumimoji="1" lang="ja-JP" altLang="en-US" b="1">
              <a:solidFill>
                <a:srgbClr val="373964"/>
              </a:solidFill>
            </a:endParaRPr>
          </a:p>
        </p:txBody>
      </p:sp>
      <p:sp>
        <p:nvSpPr>
          <p:cNvPr id="15" name="テキスト ボックス 14">
            <a:extLst>
              <a:ext uri="{FF2B5EF4-FFF2-40B4-BE49-F238E27FC236}">
                <a16:creationId xmlns:a16="http://schemas.microsoft.com/office/drawing/2014/main" id="{BC13AB04-1730-0728-B17E-D86C967E8423}"/>
              </a:ext>
            </a:extLst>
          </p:cNvPr>
          <p:cNvSpPr txBox="1"/>
          <p:nvPr/>
        </p:nvSpPr>
        <p:spPr>
          <a:xfrm>
            <a:off x="1949520" y="4564530"/>
            <a:ext cx="3341667" cy="923330"/>
          </a:xfrm>
          <a:prstGeom prst="rect">
            <a:avLst/>
          </a:prstGeom>
          <a:noFill/>
        </p:spPr>
        <p:txBody>
          <a:bodyPr wrap="square">
            <a:spAutoFit/>
          </a:bodyPr>
          <a:lstStyle/>
          <a:p>
            <a:pPr algn="ctr"/>
            <a:r>
              <a:rPr lang="ja-JP" altLang="en-US" b="1">
                <a:solidFill>
                  <a:schemeClr val="tx1">
                    <a:lumMod val="65000"/>
                    <a:lumOff val="35000"/>
                  </a:schemeClr>
                </a:solidFill>
              </a:rPr>
              <a:t>言葉のやりとりが</a:t>
            </a:r>
            <a:endParaRPr lang="en-US" altLang="ja-JP" b="1" dirty="0">
              <a:solidFill>
                <a:schemeClr val="tx1">
                  <a:lumMod val="65000"/>
                  <a:lumOff val="35000"/>
                </a:schemeClr>
              </a:solidFill>
            </a:endParaRPr>
          </a:p>
          <a:p>
            <a:pPr algn="ctr"/>
            <a:r>
              <a:rPr lang="ja-JP" altLang="en-US" b="1">
                <a:solidFill>
                  <a:schemeClr val="tx1">
                    <a:lumMod val="65000"/>
                    <a:lumOff val="35000"/>
                  </a:schemeClr>
                </a:solidFill>
              </a:rPr>
              <a:t>あっても</a:t>
            </a:r>
            <a:endParaRPr lang="en-US" altLang="ja-JP" b="1" dirty="0">
              <a:solidFill>
                <a:schemeClr val="tx1">
                  <a:lumMod val="65000"/>
                  <a:lumOff val="35000"/>
                </a:schemeClr>
              </a:solidFill>
            </a:endParaRPr>
          </a:p>
          <a:p>
            <a:pPr algn="ctr"/>
            <a:r>
              <a:rPr lang="ja-JP" altLang="en-US" b="1">
                <a:solidFill>
                  <a:schemeClr val="tx1">
                    <a:lumMod val="65000"/>
                    <a:lumOff val="35000"/>
                  </a:schemeClr>
                </a:solidFill>
              </a:rPr>
              <a:t>意思疎通ができていない状態</a:t>
            </a:r>
            <a:endParaRPr lang="ja-JP" altLang="en-US">
              <a:solidFill>
                <a:schemeClr val="tx1">
                  <a:lumMod val="65000"/>
                  <a:lumOff val="35000"/>
                </a:schemeClr>
              </a:solidFill>
            </a:endParaRPr>
          </a:p>
        </p:txBody>
      </p:sp>
      <p:sp>
        <p:nvSpPr>
          <p:cNvPr id="16" name="正方形/長方形 15">
            <a:extLst>
              <a:ext uri="{FF2B5EF4-FFF2-40B4-BE49-F238E27FC236}">
                <a16:creationId xmlns:a16="http://schemas.microsoft.com/office/drawing/2014/main" id="{CCF22B76-8459-6B13-E9FC-F0E6163E4903}"/>
              </a:ext>
            </a:extLst>
          </p:cNvPr>
          <p:cNvSpPr/>
          <p:nvPr/>
        </p:nvSpPr>
        <p:spPr>
          <a:xfrm>
            <a:off x="1949520" y="2031490"/>
            <a:ext cx="3452533" cy="17157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rgbClr val="373964"/>
                </a:solidFill>
              </a:rPr>
              <a:t>出してみる</a:t>
            </a:r>
            <a:endParaRPr lang="en-US" altLang="ja-JP" b="1" dirty="0">
              <a:solidFill>
                <a:srgbClr val="373964"/>
              </a:solidFill>
            </a:endParaRPr>
          </a:p>
          <a:p>
            <a:pPr algn="ctr"/>
            <a:r>
              <a:rPr kumimoji="1" lang="ja-JP" altLang="en-US" b="1">
                <a:solidFill>
                  <a:srgbClr val="373964"/>
                </a:solidFill>
              </a:rPr>
              <a:t>主張ばかりで</a:t>
            </a:r>
            <a:endParaRPr kumimoji="1" lang="en-US" altLang="ja-JP" b="1" dirty="0">
              <a:solidFill>
                <a:srgbClr val="373964"/>
              </a:solidFill>
            </a:endParaRPr>
          </a:p>
          <a:p>
            <a:pPr algn="ctr"/>
            <a:r>
              <a:rPr kumimoji="1" lang="ja-JP" altLang="en-US" b="1">
                <a:solidFill>
                  <a:srgbClr val="373964"/>
                </a:solidFill>
              </a:rPr>
              <a:t>受け入れいない</a:t>
            </a:r>
            <a:endParaRPr kumimoji="1" lang="en-US" altLang="ja-JP" b="1" dirty="0">
              <a:solidFill>
                <a:srgbClr val="373964"/>
              </a:solidFill>
            </a:endParaRPr>
          </a:p>
          <a:p>
            <a:pPr algn="ctr"/>
            <a:r>
              <a:rPr lang="ja-JP" altLang="en-US" b="1">
                <a:solidFill>
                  <a:srgbClr val="373964"/>
                </a:solidFill>
              </a:rPr>
              <a:t>→自分を尊重して相手を後回し</a:t>
            </a:r>
            <a:endParaRPr kumimoji="1" lang="ja-JP" altLang="en-US" b="1">
              <a:solidFill>
                <a:srgbClr val="373964"/>
              </a:solidFill>
            </a:endParaRPr>
          </a:p>
        </p:txBody>
      </p:sp>
      <p:sp>
        <p:nvSpPr>
          <p:cNvPr id="17" name="正方形/長方形 16">
            <a:extLst>
              <a:ext uri="{FF2B5EF4-FFF2-40B4-BE49-F238E27FC236}">
                <a16:creationId xmlns:a16="http://schemas.microsoft.com/office/drawing/2014/main" id="{14D11D69-8D1A-DF01-82B8-65F74153BBFD}"/>
              </a:ext>
            </a:extLst>
          </p:cNvPr>
          <p:cNvSpPr/>
          <p:nvPr/>
        </p:nvSpPr>
        <p:spPr>
          <a:xfrm>
            <a:off x="6137514" y="2048071"/>
            <a:ext cx="3452533" cy="1715784"/>
          </a:xfrm>
          <a:prstGeom prst="rect">
            <a:avLst/>
          </a:prstGeom>
          <a:solidFill>
            <a:srgbClr val="758B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合意点を探す</a:t>
            </a:r>
            <a:endParaRPr lang="en-US" altLang="ja-JP" b="1" dirty="0">
              <a:solidFill>
                <a:schemeClr val="bg1"/>
              </a:solidFill>
            </a:endParaRPr>
          </a:p>
          <a:p>
            <a:pPr algn="ctr"/>
            <a:r>
              <a:rPr kumimoji="1" lang="ja-JP" altLang="en-US" b="1">
                <a:solidFill>
                  <a:schemeClr val="bg1"/>
                </a:solidFill>
              </a:rPr>
              <a:t>双方が主張・聞き入れ</a:t>
            </a:r>
            <a:endParaRPr kumimoji="1" lang="en-US" altLang="ja-JP" b="1" dirty="0">
              <a:solidFill>
                <a:schemeClr val="bg1"/>
              </a:solidFill>
            </a:endParaRPr>
          </a:p>
          <a:p>
            <a:pPr algn="ctr"/>
            <a:r>
              <a:rPr lang="ja-JP" altLang="en-US" b="1">
                <a:solidFill>
                  <a:schemeClr val="bg1"/>
                </a:solidFill>
              </a:rPr>
              <a:t>落とし所を見つける</a:t>
            </a:r>
            <a:endParaRPr kumimoji="1" lang="en-US" altLang="ja-JP" b="1" dirty="0">
              <a:solidFill>
                <a:schemeClr val="bg1"/>
              </a:solidFill>
            </a:endParaRPr>
          </a:p>
          <a:p>
            <a:pPr algn="ctr"/>
            <a:r>
              <a:rPr lang="ja-JP" altLang="en-US" b="1">
                <a:solidFill>
                  <a:schemeClr val="bg1"/>
                </a:solidFill>
              </a:rPr>
              <a:t>→自分も相手も尊重する</a:t>
            </a:r>
            <a:endParaRPr kumimoji="1" lang="ja-JP" altLang="en-US" b="1">
              <a:solidFill>
                <a:schemeClr val="bg1"/>
              </a:solidFill>
            </a:endParaRPr>
          </a:p>
        </p:txBody>
      </p:sp>
      <p:sp>
        <p:nvSpPr>
          <p:cNvPr id="6" name="右矢印 5">
            <a:extLst>
              <a:ext uri="{FF2B5EF4-FFF2-40B4-BE49-F238E27FC236}">
                <a16:creationId xmlns:a16="http://schemas.microsoft.com/office/drawing/2014/main" id="{D5A0E801-4E61-14BF-CB60-29666CB8D426}"/>
              </a:ext>
            </a:extLst>
          </p:cNvPr>
          <p:cNvSpPr/>
          <p:nvPr/>
        </p:nvSpPr>
        <p:spPr>
          <a:xfrm>
            <a:off x="5402053" y="2764971"/>
            <a:ext cx="735461" cy="494227"/>
          </a:xfrm>
          <a:prstGeom prst="rightArrow">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a:extLst>
              <a:ext uri="{FF2B5EF4-FFF2-40B4-BE49-F238E27FC236}">
                <a16:creationId xmlns:a16="http://schemas.microsoft.com/office/drawing/2014/main" id="{C3713AD0-11BE-DD2D-CF0A-0E7B35987A0D}"/>
              </a:ext>
            </a:extLst>
          </p:cNvPr>
          <p:cNvSpPr/>
          <p:nvPr/>
        </p:nvSpPr>
        <p:spPr>
          <a:xfrm rot="16200000">
            <a:off x="7544970" y="3784095"/>
            <a:ext cx="567873" cy="494227"/>
          </a:xfrm>
          <a:prstGeom prst="rightArrow">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81218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7C5BBD6-B940-B648-8F58-E204B7AFA63F}"/>
              </a:ext>
            </a:extLst>
          </p:cNvPr>
          <p:cNvSpPr/>
          <p:nvPr/>
        </p:nvSpPr>
        <p:spPr>
          <a:xfrm>
            <a:off x="891136" y="-773092"/>
            <a:ext cx="10411200"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3">
            <a:extLst>
              <a:ext uri="{FF2B5EF4-FFF2-40B4-BE49-F238E27FC236}">
                <a16:creationId xmlns:a16="http://schemas.microsoft.com/office/drawing/2014/main" id="{11B77EC0-2EE2-4B42-A67F-16F66F932931}"/>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11</a:t>
            </a:fld>
            <a:endParaRPr lang="ja-JP" altLang="en-US">
              <a:solidFill>
                <a:schemeClr val="tx1"/>
              </a:solidFill>
            </a:endParaRPr>
          </a:p>
        </p:txBody>
      </p:sp>
      <p:sp>
        <p:nvSpPr>
          <p:cNvPr id="28" name="正方形/長方形 27">
            <a:extLst>
              <a:ext uri="{FF2B5EF4-FFF2-40B4-BE49-F238E27FC236}">
                <a16:creationId xmlns:a16="http://schemas.microsoft.com/office/drawing/2014/main" id="{5A37700E-40BA-7F47-9C07-1102385B08CE}"/>
              </a:ext>
            </a:extLst>
          </p:cNvPr>
          <p:cNvSpPr/>
          <p:nvPr/>
        </p:nvSpPr>
        <p:spPr>
          <a:xfrm>
            <a:off x="-951663" y="1730068"/>
            <a:ext cx="601200" cy="468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3">
            <a:extLst>
              <a:ext uri="{FF2B5EF4-FFF2-40B4-BE49-F238E27FC236}">
                <a16:creationId xmlns:a16="http://schemas.microsoft.com/office/drawing/2014/main" id="{916A720F-E05B-D24F-B83A-6040C4AAAD79}"/>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38" name="直角三角形 37">
            <a:extLst>
              <a:ext uri="{FF2B5EF4-FFF2-40B4-BE49-F238E27FC236}">
                <a16:creationId xmlns:a16="http://schemas.microsoft.com/office/drawing/2014/main" id="{D8F838BB-45FB-8E40-953D-68983710E563}"/>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220715_Kakeai_ShortVer.mp4" descr="220715_Kakeai_ShortVer.mp4">
            <a:hlinkClick r:id="" action="ppaction://media"/>
            <a:extLst>
              <a:ext uri="{FF2B5EF4-FFF2-40B4-BE49-F238E27FC236}">
                <a16:creationId xmlns:a16="http://schemas.microsoft.com/office/drawing/2014/main" id="{2DFA27BE-44AF-37F9-636A-3B0BBD5025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90773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AC21FB8-D203-C14F-BC4D-567809101E4F}"/>
              </a:ext>
            </a:extLst>
          </p:cNvPr>
          <p:cNvSpPr/>
          <p:nvPr/>
        </p:nvSpPr>
        <p:spPr>
          <a:xfrm>
            <a:off x="12425514" y="0"/>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2F4504-B55B-394B-885E-FC5D149BD1B1}"/>
              </a:ext>
            </a:extLst>
          </p:cNvPr>
          <p:cNvSpPr txBox="1"/>
          <p:nvPr/>
        </p:nvSpPr>
        <p:spPr>
          <a:xfrm>
            <a:off x="1417328" y="1965657"/>
            <a:ext cx="2070000" cy="134100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buNone/>
            </a:pPr>
            <a:r>
              <a:rPr lang="ja-JP" altLang="en-US" sz="2000" b="1">
                <a:solidFill>
                  <a:srgbClr val="37394E"/>
                </a:solidFill>
              </a:rPr>
              <a:t>日常的な</a:t>
            </a:r>
            <a:r>
              <a:rPr lang="en-US" altLang="ja-JP" sz="2000" b="1" dirty="0">
                <a:solidFill>
                  <a:srgbClr val="37394E"/>
                </a:solidFill>
              </a:rPr>
              <a:t>1on1</a:t>
            </a:r>
            <a:r>
              <a:rPr lang="ja-JP" altLang="en-US" sz="2000" b="1">
                <a:solidFill>
                  <a:srgbClr val="37394E"/>
                </a:solidFill>
              </a:rPr>
              <a:t>を</a:t>
            </a:r>
            <a:endParaRPr lang="en-US" altLang="ja-JP" sz="2000" b="1" dirty="0">
              <a:solidFill>
                <a:srgbClr val="37394E"/>
              </a:solidFill>
            </a:endParaRPr>
          </a:p>
          <a:p>
            <a:pPr marL="0" indent="0">
              <a:buNone/>
            </a:pPr>
            <a:r>
              <a:rPr lang="ja-JP" altLang="en-US" sz="2000" b="1">
                <a:solidFill>
                  <a:srgbClr val="37394E"/>
                </a:solidFill>
              </a:rPr>
              <a:t>十分に支える</a:t>
            </a:r>
            <a:endParaRPr lang="en-US" altLang="ja-JP" sz="2000" b="1" dirty="0">
              <a:solidFill>
                <a:srgbClr val="37394E"/>
              </a:solidFill>
            </a:endParaRPr>
          </a:p>
          <a:p>
            <a:pPr marL="0" indent="0">
              <a:buNone/>
            </a:pPr>
            <a:r>
              <a:rPr lang="en-US" altLang="ja-JP" sz="2000" b="1" dirty="0">
                <a:solidFill>
                  <a:srgbClr val="37394E"/>
                </a:solidFill>
              </a:rPr>
              <a:t>Basic</a:t>
            </a:r>
            <a:r>
              <a:rPr lang="ja-JP" altLang="en-US" sz="2000" b="1">
                <a:solidFill>
                  <a:srgbClr val="37394E"/>
                </a:solidFill>
              </a:rPr>
              <a:t>機能</a:t>
            </a:r>
            <a:endParaRPr lang="en-US" altLang="ja-JP" sz="2000" b="1" dirty="0">
              <a:solidFill>
                <a:srgbClr val="37394E"/>
              </a:solidFill>
            </a:endParaRPr>
          </a:p>
        </p:txBody>
      </p:sp>
      <p:sp>
        <p:nvSpPr>
          <p:cNvPr id="9" name="テキスト ボックス 8">
            <a:extLst>
              <a:ext uri="{FF2B5EF4-FFF2-40B4-BE49-F238E27FC236}">
                <a16:creationId xmlns:a16="http://schemas.microsoft.com/office/drawing/2014/main" id="{2DF864B8-8C58-6043-9661-B0BD6AEB1A51}"/>
              </a:ext>
            </a:extLst>
          </p:cNvPr>
          <p:cNvSpPr txBox="1"/>
          <p:nvPr/>
        </p:nvSpPr>
        <p:spPr>
          <a:xfrm>
            <a:off x="-460332" y="7178733"/>
            <a:ext cx="7484778" cy="1442126"/>
          </a:xfrm>
          <a:prstGeom prst="rect">
            <a:avLst/>
          </a:prstGeom>
          <a:noFill/>
        </p:spPr>
        <p:txBody>
          <a:bodyPr wrap="square" lIns="0" tIns="0" rIns="0" bIns="0" numCol="1" spcCol="0" rtlCol="0" anchor="ctr"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800083" lvl="1" indent="-342900">
              <a:lnSpc>
                <a:spcPct val="150000"/>
              </a:lnSpc>
              <a:buFont typeface="Arial" panose="020B0604020202020204" pitchFamily="34" charset="0"/>
              <a:buChar char="•"/>
            </a:pPr>
            <a:r>
              <a:rPr lang="ja-JP" altLang="en-US" sz="1600" b="1">
                <a:solidFill>
                  <a:srgbClr val="023AFF"/>
                </a:solidFill>
              </a:rPr>
              <a:t>サーベイを</a:t>
            </a:r>
            <a:r>
              <a:rPr lang="en-US" altLang="ja-JP" sz="1600" b="1" dirty="0">
                <a:solidFill>
                  <a:srgbClr val="023AFF"/>
                </a:solidFill>
              </a:rPr>
              <a:t>1on1</a:t>
            </a:r>
            <a:r>
              <a:rPr lang="ja-JP" altLang="en-US" sz="1600" b="1">
                <a:solidFill>
                  <a:srgbClr val="023AFF"/>
                </a:solidFill>
              </a:rPr>
              <a:t>に接続する。</a:t>
            </a:r>
            <a:br>
              <a:rPr lang="en-US" altLang="ja-JP" sz="1600" b="1" dirty="0">
                <a:solidFill>
                  <a:srgbClr val="023AFF"/>
                </a:solidFill>
              </a:rPr>
            </a:br>
            <a:r>
              <a:rPr lang="en-US" altLang="ja-JP" sz="1600" b="1" dirty="0">
                <a:solidFill>
                  <a:srgbClr val="023AFF"/>
                </a:solidFill>
              </a:rPr>
              <a:t>Monthly hearing </a:t>
            </a:r>
            <a:r>
              <a:rPr lang="ja-JP" altLang="en-US" sz="1600" b="1">
                <a:solidFill>
                  <a:srgbClr val="023AFF"/>
                </a:solidFill>
              </a:rPr>
              <a:t>機能</a:t>
            </a:r>
            <a:endParaRPr lang="en-US" altLang="ja-JP" sz="1600" b="1" dirty="0">
              <a:solidFill>
                <a:srgbClr val="023AFF"/>
              </a:solidFill>
            </a:endParaRPr>
          </a:p>
          <a:p>
            <a:pPr marL="800083" lvl="1" indent="-342900">
              <a:lnSpc>
                <a:spcPct val="150000"/>
              </a:lnSpc>
              <a:buFont typeface="Arial" panose="020B0604020202020204" pitchFamily="34" charset="0"/>
              <a:buChar char="•"/>
            </a:pPr>
            <a:r>
              <a:rPr lang="ja-JP" altLang="en-US" sz="1600" b="1">
                <a:solidFill>
                  <a:srgbClr val="37394E"/>
                </a:solidFill>
              </a:rPr>
              <a:t>マネジャーの持つナレッジを蓄積・展開する。</a:t>
            </a:r>
            <a:br>
              <a:rPr lang="en-US" altLang="ja-JP" sz="1600" b="1" dirty="0">
                <a:solidFill>
                  <a:srgbClr val="37394E"/>
                </a:solidFill>
              </a:rPr>
            </a:br>
            <a:r>
              <a:rPr lang="ja-JP" altLang="en-US" sz="1600" b="1">
                <a:solidFill>
                  <a:srgbClr val="37394E"/>
                </a:solidFill>
              </a:rPr>
              <a:t>ナレッジ機能</a:t>
            </a:r>
            <a:endParaRPr lang="en-US" altLang="ja-JP" sz="1600" b="1" dirty="0">
              <a:solidFill>
                <a:srgbClr val="37394E"/>
              </a:solidFill>
            </a:endParaRPr>
          </a:p>
        </p:txBody>
      </p:sp>
      <p:sp>
        <p:nvSpPr>
          <p:cNvPr id="10" name="テキスト ボックス 9">
            <a:extLst>
              <a:ext uri="{FF2B5EF4-FFF2-40B4-BE49-F238E27FC236}">
                <a16:creationId xmlns:a16="http://schemas.microsoft.com/office/drawing/2014/main" id="{3C160E14-90A4-C840-8051-2ACEE800EC0F}"/>
              </a:ext>
            </a:extLst>
          </p:cNvPr>
          <p:cNvSpPr txBox="1"/>
          <p:nvPr/>
        </p:nvSpPr>
        <p:spPr>
          <a:xfrm>
            <a:off x="6880002" y="7368386"/>
            <a:ext cx="6375995" cy="1442126"/>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600" b="1">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742933" lvl="1" indent="-285750">
              <a:lnSpc>
                <a:spcPct val="150000"/>
              </a:lnSpc>
              <a:buFont typeface="Arial" panose="020B0604020202020204" pitchFamily="34" charset="0"/>
              <a:buChar char="•"/>
            </a:pPr>
            <a:r>
              <a:rPr lang="ja-JP" altLang="en-US" sz="1600" b="1">
                <a:solidFill>
                  <a:srgbClr val="37394E"/>
                </a:solidFill>
              </a:rPr>
              <a:t>メンバーの特性を適切に捉え、個人への関わり方を変える。脳科学に基づくアセスメント機能</a:t>
            </a:r>
            <a:endParaRPr lang="en-US" altLang="ja-JP" sz="1600" b="1" dirty="0">
              <a:solidFill>
                <a:srgbClr val="37394E"/>
              </a:solidFill>
            </a:endParaRPr>
          </a:p>
          <a:p>
            <a:pPr marL="742933" lvl="1" indent="-285750">
              <a:lnSpc>
                <a:spcPct val="150000"/>
              </a:lnSpc>
              <a:buFont typeface="Arial" panose="020B0604020202020204" pitchFamily="34" charset="0"/>
              <a:buChar char="•"/>
            </a:pPr>
            <a:r>
              <a:rPr lang="ja-JP" altLang="en-US" sz="1600" b="1">
                <a:solidFill>
                  <a:srgbClr val="37394E"/>
                </a:solidFill>
              </a:rPr>
              <a:t>中長期・本人視点での、成長支援プランニングをサポートする。すり合わせ機能</a:t>
            </a:r>
            <a:endParaRPr lang="en-US" altLang="ja-JP" sz="1600" b="1" dirty="0">
              <a:solidFill>
                <a:srgbClr val="37394E"/>
              </a:solidFill>
            </a:endParaRPr>
          </a:p>
        </p:txBody>
      </p:sp>
      <p:sp>
        <p:nvSpPr>
          <p:cNvPr id="14" name="スライド番号プレースホルダー 3">
            <a:extLst>
              <a:ext uri="{FF2B5EF4-FFF2-40B4-BE49-F238E27FC236}">
                <a16:creationId xmlns:a16="http://schemas.microsoft.com/office/drawing/2014/main" id="{F013F272-46DC-654F-AE5D-175D8925AAEC}"/>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12</a:t>
            </a:fld>
            <a:endParaRPr lang="ja-JP" altLang="en-US">
              <a:solidFill>
                <a:schemeClr val="tx1"/>
              </a:solidFill>
            </a:endParaRPr>
          </a:p>
        </p:txBody>
      </p:sp>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17" name="正方形/長方形 16">
            <a:extLst>
              <a:ext uri="{FF2B5EF4-FFF2-40B4-BE49-F238E27FC236}">
                <a16:creationId xmlns:a16="http://schemas.microsoft.com/office/drawing/2014/main" id="{3341F232-47FD-7C4F-AB52-5F3D3C551687}"/>
              </a:ext>
            </a:extLst>
          </p:cNvPr>
          <p:cNvSpPr/>
          <p:nvPr/>
        </p:nvSpPr>
        <p:spPr>
          <a:xfrm>
            <a:off x="323999" y="359067"/>
            <a:ext cx="11544001" cy="686791"/>
          </a:xfrm>
          <a:prstGeom prst="rect">
            <a:avLst/>
          </a:prstGeom>
        </p:spPr>
        <p:txBody>
          <a:bodyPr wrap="square">
            <a:spAutoFit/>
          </a:bodyPr>
          <a:lstStyle/>
          <a:p>
            <a:pPr>
              <a:lnSpc>
                <a:spcPct val="130000"/>
              </a:lnSpc>
            </a:pPr>
            <a:r>
              <a:rPr lang="ja-JP" altLang="en-US" sz="3200" b="1">
                <a:solidFill>
                  <a:srgbClr val="37394E"/>
                </a:solidFill>
                <a:latin typeface="+mn-ea"/>
              </a:rPr>
              <a:t>プロダクト｜</a:t>
            </a:r>
            <a:r>
              <a:rPr lang="ja-JP" altLang="en-US" sz="2800" b="1">
                <a:solidFill>
                  <a:srgbClr val="37394E"/>
                </a:solidFill>
                <a:latin typeface="+mn-ea"/>
              </a:rPr>
              <a:t>シンプルな仕組みで</a:t>
            </a:r>
            <a:r>
              <a:rPr lang="en-US" altLang="ja-JP" sz="2800" b="1" dirty="0">
                <a:solidFill>
                  <a:srgbClr val="37394E"/>
                </a:solidFill>
                <a:latin typeface="+mn-ea"/>
              </a:rPr>
              <a:t>1</a:t>
            </a:r>
            <a:r>
              <a:rPr lang="ja-JP" altLang="en-US" sz="2800" b="1">
                <a:solidFill>
                  <a:srgbClr val="37394E"/>
                </a:solidFill>
                <a:latin typeface="+mn-ea"/>
              </a:rPr>
              <a:t>対</a:t>
            </a:r>
            <a:r>
              <a:rPr lang="en-US" altLang="ja-JP" sz="2800" b="1" dirty="0">
                <a:solidFill>
                  <a:srgbClr val="37394E"/>
                </a:solidFill>
                <a:latin typeface="+mn-ea"/>
              </a:rPr>
              <a:t>1</a:t>
            </a:r>
            <a:r>
              <a:rPr lang="ja-JP" altLang="en-US" sz="2800" b="1">
                <a:solidFill>
                  <a:srgbClr val="37394E"/>
                </a:solidFill>
                <a:latin typeface="+mn-ea"/>
              </a:rPr>
              <a:t>コミュニケーションを支える</a:t>
            </a:r>
            <a:endParaRPr lang="en-US" altLang="ja-JP" sz="2800" b="1" dirty="0">
              <a:solidFill>
                <a:srgbClr val="37394E"/>
              </a:solidFill>
              <a:latin typeface="+mn-ea"/>
            </a:endParaRPr>
          </a:p>
        </p:txBody>
      </p:sp>
      <p:pic>
        <p:nvPicPr>
          <p:cNvPr id="16" name="図 15" descr="挿絵 が含まれている画像&#10;&#10;自動的に生成された説明">
            <a:extLst>
              <a:ext uri="{FF2B5EF4-FFF2-40B4-BE49-F238E27FC236}">
                <a16:creationId xmlns:a16="http://schemas.microsoft.com/office/drawing/2014/main" id="{0206A48E-5850-AD44-AC79-E503F8655EE0}"/>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3" name="スライド番号プレースホルダー 3">
            <a:extLst>
              <a:ext uri="{FF2B5EF4-FFF2-40B4-BE49-F238E27FC236}">
                <a16:creationId xmlns:a16="http://schemas.microsoft.com/office/drawing/2014/main" id="{D795AD8A-F733-2947-9A71-53DF5E403B2D}"/>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9" name="直角三角形 18">
            <a:extLst>
              <a:ext uri="{FF2B5EF4-FFF2-40B4-BE49-F238E27FC236}">
                <a16:creationId xmlns:a16="http://schemas.microsoft.com/office/drawing/2014/main" id="{C071D041-B782-3044-870C-C9AA0BD536AB}"/>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3260BE9-B273-3AC2-912D-117EE5D59162}"/>
              </a:ext>
            </a:extLst>
          </p:cNvPr>
          <p:cNvSpPr txBox="1"/>
          <p:nvPr/>
        </p:nvSpPr>
        <p:spPr>
          <a:xfrm>
            <a:off x="12846628" y="1431419"/>
            <a:ext cx="4438500" cy="41767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buNone/>
            </a:pPr>
            <a:r>
              <a:rPr lang="ja-JP" altLang="en-US" sz="2000" b="1">
                <a:solidFill>
                  <a:srgbClr val="37394E"/>
                </a:solidFill>
              </a:rPr>
              <a:t>より深い</a:t>
            </a:r>
            <a:r>
              <a:rPr lang="en-US" altLang="ja-JP" sz="2000" b="1" dirty="0">
                <a:solidFill>
                  <a:srgbClr val="37394E"/>
                </a:solidFill>
              </a:rPr>
              <a:t>1on1</a:t>
            </a:r>
            <a:r>
              <a:rPr lang="ja-JP" altLang="en-US" sz="2000" b="1">
                <a:solidFill>
                  <a:srgbClr val="37394E"/>
                </a:solidFill>
              </a:rPr>
              <a:t>を実現する</a:t>
            </a:r>
            <a:r>
              <a:rPr lang="en-US" altLang="ja-JP" sz="2000" b="1" dirty="0">
                <a:solidFill>
                  <a:srgbClr val="37394E"/>
                </a:solidFill>
              </a:rPr>
              <a:t>Option</a:t>
            </a:r>
            <a:r>
              <a:rPr lang="ja-JP" altLang="en-US" sz="2000" b="1">
                <a:solidFill>
                  <a:srgbClr val="37394E"/>
                </a:solidFill>
              </a:rPr>
              <a:t>機能</a:t>
            </a:r>
            <a:endParaRPr lang="en-US" altLang="ja-JP" sz="2000" b="1" dirty="0">
              <a:solidFill>
                <a:srgbClr val="37394E"/>
              </a:solidFill>
            </a:endParaRPr>
          </a:p>
        </p:txBody>
      </p:sp>
      <p:sp>
        <p:nvSpPr>
          <p:cNvPr id="18" name="正方形/長方形 17">
            <a:extLst>
              <a:ext uri="{FF2B5EF4-FFF2-40B4-BE49-F238E27FC236}">
                <a16:creationId xmlns:a16="http://schemas.microsoft.com/office/drawing/2014/main" id="{4FCEC497-363C-8CBC-B982-1ACAB7DE75BC}"/>
              </a:ext>
            </a:extLst>
          </p:cNvPr>
          <p:cNvSpPr/>
          <p:nvPr/>
        </p:nvSpPr>
        <p:spPr>
          <a:xfrm>
            <a:off x="323999"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 name="正方形/長方形 19">
            <a:extLst>
              <a:ext uri="{FF2B5EF4-FFF2-40B4-BE49-F238E27FC236}">
                <a16:creationId xmlns:a16="http://schemas.microsoft.com/office/drawing/2014/main" id="{60E4F246-A334-7187-21EA-2850D351CD6A}"/>
              </a:ext>
            </a:extLst>
          </p:cNvPr>
          <p:cNvSpPr/>
          <p:nvPr/>
        </p:nvSpPr>
        <p:spPr>
          <a:xfrm>
            <a:off x="4296000"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1" name="正方形/長方形 20">
            <a:extLst>
              <a:ext uri="{FF2B5EF4-FFF2-40B4-BE49-F238E27FC236}">
                <a16:creationId xmlns:a16="http://schemas.microsoft.com/office/drawing/2014/main" id="{4D42352C-7F49-2249-8B90-D9287ADF6489}"/>
              </a:ext>
            </a:extLst>
          </p:cNvPr>
          <p:cNvSpPr/>
          <p:nvPr/>
        </p:nvSpPr>
        <p:spPr>
          <a:xfrm>
            <a:off x="8268000"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角丸四角形 21">
            <a:extLst>
              <a:ext uri="{FF2B5EF4-FFF2-40B4-BE49-F238E27FC236}">
                <a16:creationId xmlns:a16="http://schemas.microsoft.com/office/drawing/2014/main" id="{B832DFA7-3C83-699B-D087-AB8407A32074}"/>
              </a:ext>
            </a:extLst>
          </p:cNvPr>
          <p:cNvSpPr/>
          <p:nvPr/>
        </p:nvSpPr>
        <p:spPr>
          <a:xfrm>
            <a:off x="3937004" y="1965657"/>
            <a:ext cx="2070000" cy="1606288"/>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en-US" altLang="ja-JP" sz="2400" b="1" dirty="0">
                <a:solidFill>
                  <a:schemeClr val="bg1"/>
                </a:solidFill>
              </a:rPr>
              <a:t>1on1</a:t>
            </a:r>
          </a:p>
        </p:txBody>
      </p:sp>
      <p:sp>
        <p:nvSpPr>
          <p:cNvPr id="27" name="角丸四角形 26">
            <a:extLst>
              <a:ext uri="{FF2B5EF4-FFF2-40B4-BE49-F238E27FC236}">
                <a16:creationId xmlns:a16="http://schemas.microsoft.com/office/drawing/2014/main" id="{BEB72CAF-2354-7EBE-A565-5F0D6F8311D5}"/>
              </a:ext>
            </a:extLst>
          </p:cNvPr>
          <p:cNvSpPr/>
          <p:nvPr/>
        </p:nvSpPr>
        <p:spPr>
          <a:xfrm>
            <a:off x="6305505" y="1965657"/>
            <a:ext cx="2070000" cy="1606288"/>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en-US" altLang="ja-JP" sz="2400" b="1" dirty="0">
                <a:solidFill>
                  <a:schemeClr val="bg1"/>
                </a:solidFill>
              </a:rPr>
              <a:t>Monthly</a:t>
            </a:r>
          </a:p>
          <a:p>
            <a:pPr algn="ctr"/>
            <a:r>
              <a:rPr lang="en-US" altLang="ja-JP" sz="2400" b="1" dirty="0">
                <a:solidFill>
                  <a:schemeClr val="bg1"/>
                </a:solidFill>
              </a:rPr>
              <a:t>hearing</a:t>
            </a:r>
          </a:p>
        </p:txBody>
      </p:sp>
      <p:sp>
        <p:nvSpPr>
          <p:cNvPr id="28" name="角丸四角形 27">
            <a:extLst>
              <a:ext uri="{FF2B5EF4-FFF2-40B4-BE49-F238E27FC236}">
                <a16:creationId xmlns:a16="http://schemas.microsoft.com/office/drawing/2014/main" id="{6E6973C9-A8AF-41B2-FA91-087CCE9D83A5}"/>
              </a:ext>
            </a:extLst>
          </p:cNvPr>
          <p:cNvSpPr/>
          <p:nvPr/>
        </p:nvSpPr>
        <p:spPr>
          <a:xfrm>
            <a:off x="8674006" y="1965657"/>
            <a:ext cx="2070000" cy="1606288"/>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ナレッジ</a:t>
            </a:r>
            <a:endParaRPr lang="en-US" altLang="ja-JP" sz="2400" b="1" dirty="0">
              <a:solidFill>
                <a:schemeClr val="bg1"/>
              </a:solidFill>
            </a:endParaRPr>
          </a:p>
        </p:txBody>
      </p:sp>
      <p:sp>
        <p:nvSpPr>
          <p:cNvPr id="29" name="角丸四角形 28">
            <a:extLst>
              <a:ext uri="{FF2B5EF4-FFF2-40B4-BE49-F238E27FC236}">
                <a16:creationId xmlns:a16="http://schemas.microsoft.com/office/drawing/2014/main" id="{4A92882B-6A6C-3166-71BC-CA4A528180F2}"/>
              </a:ext>
            </a:extLst>
          </p:cNvPr>
          <p:cNvSpPr/>
          <p:nvPr/>
        </p:nvSpPr>
        <p:spPr>
          <a:xfrm>
            <a:off x="12846628" y="3037634"/>
            <a:ext cx="2070000" cy="1800000"/>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アセスメント</a:t>
            </a:r>
            <a:endParaRPr lang="en-US" altLang="ja-JP" sz="2400" b="1" dirty="0">
              <a:solidFill>
                <a:schemeClr val="bg1"/>
              </a:solidFill>
            </a:endParaRPr>
          </a:p>
        </p:txBody>
      </p:sp>
      <p:sp>
        <p:nvSpPr>
          <p:cNvPr id="30" name="角丸四角形 29">
            <a:extLst>
              <a:ext uri="{FF2B5EF4-FFF2-40B4-BE49-F238E27FC236}">
                <a16:creationId xmlns:a16="http://schemas.microsoft.com/office/drawing/2014/main" id="{3DFBB127-2203-FCC6-5353-CC8C29DEDAD5}"/>
              </a:ext>
            </a:extLst>
          </p:cNvPr>
          <p:cNvSpPr/>
          <p:nvPr/>
        </p:nvSpPr>
        <p:spPr>
          <a:xfrm>
            <a:off x="15215128" y="3037634"/>
            <a:ext cx="2070000" cy="1800000"/>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すり合わせ</a:t>
            </a:r>
            <a:endParaRPr lang="en-US" altLang="ja-JP" sz="2400" b="1" dirty="0">
              <a:solidFill>
                <a:schemeClr val="bg1"/>
              </a:solidFill>
            </a:endParaRPr>
          </a:p>
        </p:txBody>
      </p:sp>
      <p:sp>
        <p:nvSpPr>
          <p:cNvPr id="31" name="テキスト ボックス 30">
            <a:extLst>
              <a:ext uri="{FF2B5EF4-FFF2-40B4-BE49-F238E27FC236}">
                <a16:creationId xmlns:a16="http://schemas.microsoft.com/office/drawing/2014/main" id="{BC7E66C5-A3BB-E6DA-8E6B-8AF43D7003FF}"/>
              </a:ext>
            </a:extLst>
          </p:cNvPr>
          <p:cNvSpPr txBox="1"/>
          <p:nvPr/>
        </p:nvSpPr>
        <p:spPr>
          <a:xfrm>
            <a:off x="3937004" y="1302783"/>
            <a:ext cx="2070000" cy="54014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lnSpc>
                <a:spcPct val="130000"/>
              </a:lnSpc>
              <a:buNone/>
            </a:pPr>
            <a:r>
              <a:rPr lang="ja-JP" altLang="en-US" b="1">
                <a:solidFill>
                  <a:srgbClr val="758BFD"/>
                </a:solidFill>
              </a:rPr>
              <a:t>負担を減らし</a:t>
            </a:r>
            <a:endParaRPr lang="en-US" altLang="ja-JP" b="1" dirty="0">
              <a:solidFill>
                <a:srgbClr val="758BFD"/>
              </a:solidFill>
            </a:endParaRPr>
          </a:p>
          <a:p>
            <a:pPr marL="0" indent="0" algn="ctr">
              <a:lnSpc>
                <a:spcPct val="130000"/>
              </a:lnSpc>
              <a:buNone/>
            </a:pPr>
            <a:r>
              <a:rPr lang="ja-JP" altLang="en-US" b="1">
                <a:solidFill>
                  <a:srgbClr val="758BFD"/>
                </a:solidFill>
              </a:rPr>
              <a:t>対話の質を高める</a:t>
            </a:r>
            <a:endParaRPr lang="en-US" altLang="ja-JP" b="1" dirty="0">
              <a:solidFill>
                <a:srgbClr val="758BFD"/>
              </a:solidFill>
            </a:endParaRPr>
          </a:p>
        </p:txBody>
      </p:sp>
      <p:sp>
        <p:nvSpPr>
          <p:cNvPr id="33" name="テキスト ボックス 32">
            <a:extLst>
              <a:ext uri="{FF2B5EF4-FFF2-40B4-BE49-F238E27FC236}">
                <a16:creationId xmlns:a16="http://schemas.microsoft.com/office/drawing/2014/main" id="{48EE103D-721C-CA84-C7C2-C79B4C61DBB5}"/>
              </a:ext>
            </a:extLst>
          </p:cNvPr>
          <p:cNvSpPr txBox="1"/>
          <p:nvPr/>
        </p:nvSpPr>
        <p:spPr>
          <a:xfrm>
            <a:off x="6305505" y="1302783"/>
            <a:ext cx="2070000" cy="54014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lnSpc>
                <a:spcPct val="130000"/>
              </a:lnSpc>
              <a:buNone/>
            </a:pPr>
            <a:r>
              <a:rPr lang="ja-JP" altLang="en-US" b="1">
                <a:solidFill>
                  <a:srgbClr val="758BFD"/>
                </a:solidFill>
              </a:rPr>
              <a:t>サーベイを</a:t>
            </a:r>
            <a:endParaRPr lang="en-US" altLang="ja-JP" b="1" dirty="0">
              <a:solidFill>
                <a:srgbClr val="758BFD"/>
              </a:solidFill>
            </a:endParaRPr>
          </a:p>
          <a:p>
            <a:pPr marL="0" indent="0" algn="ctr">
              <a:lnSpc>
                <a:spcPct val="130000"/>
              </a:lnSpc>
              <a:buNone/>
            </a:pPr>
            <a:r>
              <a:rPr lang="en-US" altLang="ja-JP" b="1" dirty="0">
                <a:solidFill>
                  <a:srgbClr val="758BFD"/>
                </a:solidFill>
              </a:rPr>
              <a:t>1on1</a:t>
            </a:r>
            <a:r>
              <a:rPr lang="ja-JP" altLang="en-US" b="1">
                <a:solidFill>
                  <a:srgbClr val="758BFD"/>
                </a:solidFill>
              </a:rPr>
              <a:t>に接続する</a:t>
            </a:r>
            <a:endParaRPr lang="en-US" altLang="ja-JP" b="1" dirty="0">
              <a:solidFill>
                <a:srgbClr val="758BFD"/>
              </a:solidFill>
            </a:endParaRPr>
          </a:p>
        </p:txBody>
      </p:sp>
      <p:sp>
        <p:nvSpPr>
          <p:cNvPr id="34" name="テキスト ボックス 33">
            <a:extLst>
              <a:ext uri="{FF2B5EF4-FFF2-40B4-BE49-F238E27FC236}">
                <a16:creationId xmlns:a16="http://schemas.microsoft.com/office/drawing/2014/main" id="{1B7032AC-4BB7-D751-3333-AD6D30C19113}"/>
              </a:ext>
            </a:extLst>
          </p:cNvPr>
          <p:cNvSpPr txBox="1"/>
          <p:nvPr/>
        </p:nvSpPr>
        <p:spPr>
          <a:xfrm>
            <a:off x="8674006" y="1302783"/>
            <a:ext cx="2070000" cy="54014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lnSpc>
                <a:spcPct val="130000"/>
              </a:lnSpc>
              <a:buNone/>
            </a:pPr>
            <a:r>
              <a:rPr lang="ja-JP" altLang="en-US" b="1">
                <a:solidFill>
                  <a:srgbClr val="758BFD"/>
                </a:solidFill>
              </a:rPr>
              <a:t>マネジャーの持つ</a:t>
            </a:r>
            <a:endParaRPr lang="en-US" altLang="ja-JP" b="1" dirty="0">
              <a:solidFill>
                <a:srgbClr val="758BFD"/>
              </a:solidFill>
            </a:endParaRPr>
          </a:p>
          <a:p>
            <a:pPr marL="0" indent="0" algn="ctr">
              <a:lnSpc>
                <a:spcPct val="130000"/>
              </a:lnSpc>
              <a:buNone/>
            </a:pPr>
            <a:r>
              <a:rPr lang="ja-JP" altLang="en-US" b="1">
                <a:solidFill>
                  <a:srgbClr val="758BFD"/>
                </a:solidFill>
              </a:rPr>
              <a:t>ナレッジを活かし合う</a:t>
            </a:r>
            <a:endParaRPr lang="en-US" altLang="ja-JP" b="1" dirty="0">
              <a:solidFill>
                <a:srgbClr val="758BFD"/>
              </a:solidFill>
            </a:endParaRPr>
          </a:p>
        </p:txBody>
      </p:sp>
      <p:sp>
        <p:nvSpPr>
          <p:cNvPr id="35" name="テキスト ボックス 34">
            <a:extLst>
              <a:ext uri="{FF2B5EF4-FFF2-40B4-BE49-F238E27FC236}">
                <a16:creationId xmlns:a16="http://schemas.microsoft.com/office/drawing/2014/main" id="{E092137D-F720-B47E-CE7A-102E02A53C64}"/>
              </a:ext>
            </a:extLst>
          </p:cNvPr>
          <p:cNvSpPr txBox="1"/>
          <p:nvPr/>
        </p:nvSpPr>
        <p:spPr>
          <a:xfrm>
            <a:off x="12846628" y="2291630"/>
            <a:ext cx="2070000" cy="615553"/>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buNone/>
            </a:pPr>
            <a:r>
              <a:rPr lang="ja-JP" altLang="en-US" b="1">
                <a:solidFill>
                  <a:srgbClr val="758BFD"/>
                </a:solidFill>
              </a:rPr>
              <a:t>個人を適切に捉え</a:t>
            </a:r>
            <a:endParaRPr lang="en-US" altLang="ja-JP" b="1" dirty="0">
              <a:solidFill>
                <a:srgbClr val="758BFD"/>
              </a:solidFill>
            </a:endParaRPr>
          </a:p>
          <a:p>
            <a:pPr marL="0" indent="0" algn="ctr">
              <a:buNone/>
            </a:pPr>
            <a:r>
              <a:rPr lang="ja-JP" altLang="en-US" b="1">
                <a:solidFill>
                  <a:srgbClr val="758BFD"/>
                </a:solidFill>
              </a:rPr>
              <a:t>関わり方を変える</a:t>
            </a:r>
            <a:endParaRPr lang="en-US" altLang="ja-JP" b="1" dirty="0">
              <a:solidFill>
                <a:srgbClr val="758BFD"/>
              </a:solidFill>
            </a:endParaRPr>
          </a:p>
        </p:txBody>
      </p:sp>
      <p:sp>
        <p:nvSpPr>
          <p:cNvPr id="36" name="テキスト ボックス 35">
            <a:extLst>
              <a:ext uri="{FF2B5EF4-FFF2-40B4-BE49-F238E27FC236}">
                <a16:creationId xmlns:a16="http://schemas.microsoft.com/office/drawing/2014/main" id="{0D8F5AF9-6714-AACA-58CA-AF8318CE8478}"/>
              </a:ext>
            </a:extLst>
          </p:cNvPr>
          <p:cNvSpPr txBox="1"/>
          <p:nvPr/>
        </p:nvSpPr>
        <p:spPr>
          <a:xfrm>
            <a:off x="15215128" y="2291630"/>
            <a:ext cx="2070000" cy="615553"/>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buNone/>
            </a:pPr>
            <a:r>
              <a:rPr lang="ja-JP" altLang="en-US" b="1">
                <a:solidFill>
                  <a:srgbClr val="758BFD"/>
                </a:solidFill>
              </a:rPr>
              <a:t>成長支援プランニングをサポートする</a:t>
            </a:r>
            <a:endParaRPr lang="en-US" altLang="ja-JP" b="1" dirty="0">
              <a:solidFill>
                <a:srgbClr val="758BFD"/>
              </a:solidFill>
            </a:endParaRPr>
          </a:p>
        </p:txBody>
      </p:sp>
      <p:sp>
        <p:nvSpPr>
          <p:cNvPr id="47" name="テキスト ボックス 46">
            <a:extLst>
              <a:ext uri="{FF2B5EF4-FFF2-40B4-BE49-F238E27FC236}">
                <a16:creationId xmlns:a16="http://schemas.microsoft.com/office/drawing/2014/main" id="{8F8C0C53-F4A8-A79B-B3E8-11B52C2B7E8B}"/>
              </a:ext>
            </a:extLst>
          </p:cNvPr>
          <p:cNvSpPr txBox="1"/>
          <p:nvPr/>
        </p:nvSpPr>
        <p:spPr>
          <a:xfrm>
            <a:off x="1417328" y="4673135"/>
            <a:ext cx="2070000" cy="1341008"/>
          </a:xfrm>
          <a:prstGeom prst="rect">
            <a:avLst/>
          </a:prstGeom>
          <a:noFill/>
        </p:spPr>
        <p:txBody>
          <a:bodyPr wrap="square" lIns="0" tIns="0" rIns="0" bIns="0" numCol="1" spcCol="0" rtlCol="0" anchor="t" anchorCtr="0">
            <a:spAutoFit/>
          </a:bodyPr>
          <a:lstStyle>
            <a:defPPr>
              <a:defRPr lang="ja-JP"/>
            </a:defPPr>
            <a:lvl1pPr indent="0">
              <a:lnSpc>
                <a:spcPct val="130000"/>
              </a:lnSpc>
              <a:buFont typeface="Arial" panose="020B0604020202020204" pitchFamily="34" charset="0"/>
              <a:buNone/>
              <a:defRPr sz="2000" b="1">
                <a:solidFill>
                  <a:srgbClr val="37394E"/>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a:lnSpc>
                <a:spcPct val="150000"/>
              </a:lnSpc>
            </a:pPr>
            <a:r>
              <a:rPr lang="ja-JP" altLang="en-US"/>
              <a:t>より深い</a:t>
            </a:r>
            <a:r>
              <a:rPr lang="en-US" altLang="ja-JP" dirty="0"/>
              <a:t>1on1</a:t>
            </a:r>
            <a:r>
              <a:rPr lang="ja-JP" altLang="en-US"/>
              <a:t>を</a:t>
            </a:r>
            <a:endParaRPr lang="en-US" altLang="ja-JP" dirty="0"/>
          </a:p>
          <a:p>
            <a:pPr>
              <a:lnSpc>
                <a:spcPct val="150000"/>
              </a:lnSpc>
            </a:pPr>
            <a:r>
              <a:rPr lang="ja-JP" altLang="en-US"/>
              <a:t>実現する</a:t>
            </a:r>
            <a:endParaRPr lang="en-US" altLang="ja-JP" dirty="0"/>
          </a:p>
          <a:p>
            <a:pPr>
              <a:lnSpc>
                <a:spcPct val="150000"/>
              </a:lnSpc>
            </a:pPr>
            <a:r>
              <a:rPr lang="en-US" altLang="ja-JP" dirty="0"/>
              <a:t>Option</a:t>
            </a:r>
            <a:r>
              <a:rPr lang="ja-JP" altLang="en-US"/>
              <a:t>機能</a:t>
            </a:r>
            <a:endParaRPr lang="en-US" altLang="ja-JP" dirty="0"/>
          </a:p>
        </p:txBody>
      </p:sp>
      <p:sp>
        <p:nvSpPr>
          <p:cNvPr id="48" name="角丸四角形 47">
            <a:extLst>
              <a:ext uri="{FF2B5EF4-FFF2-40B4-BE49-F238E27FC236}">
                <a16:creationId xmlns:a16="http://schemas.microsoft.com/office/drawing/2014/main" id="{5027F83B-29A7-9D21-1B0C-B3A080610AB1}"/>
              </a:ext>
            </a:extLst>
          </p:cNvPr>
          <p:cNvSpPr/>
          <p:nvPr/>
        </p:nvSpPr>
        <p:spPr>
          <a:xfrm>
            <a:off x="3937004" y="4673135"/>
            <a:ext cx="2070000" cy="1606288"/>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アセスメント</a:t>
            </a:r>
            <a:endParaRPr lang="en-US" altLang="ja-JP" sz="2400" b="1" dirty="0">
              <a:solidFill>
                <a:schemeClr val="bg1"/>
              </a:solidFill>
            </a:endParaRPr>
          </a:p>
        </p:txBody>
      </p:sp>
      <p:sp>
        <p:nvSpPr>
          <p:cNvPr id="49" name="角丸四角形 48">
            <a:extLst>
              <a:ext uri="{FF2B5EF4-FFF2-40B4-BE49-F238E27FC236}">
                <a16:creationId xmlns:a16="http://schemas.microsoft.com/office/drawing/2014/main" id="{588E52C1-BFE0-01C4-740A-203597F1CE27}"/>
              </a:ext>
            </a:extLst>
          </p:cNvPr>
          <p:cNvSpPr/>
          <p:nvPr/>
        </p:nvSpPr>
        <p:spPr>
          <a:xfrm>
            <a:off x="6305505" y="4673135"/>
            <a:ext cx="2070000" cy="1606288"/>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すり合わせ</a:t>
            </a:r>
            <a:endParaRPr lang="en-US" altLang="ja-JP" sz="2400" b="1" dirty="0">
              <a:solidFill>
                <a:schemeClr val="bg1"/>
              </a:solidFill>
            </a:endParaRPr>
          </a:p>
        </p:txBody>
      </p:sp>
      <p:sp>
        <p:nvSpPr>
          <p:cNvPr id="51" name="テキスト ボックス 50">
            <a:extLst>
              <a:ext uri="{FF2B5EF4-FFF2-40B4-BE49-F238E27FC236}">
                <a16:creationId xmlns:a16="http://schemas.microsoft.com/office/drawing/2014/main" id="{89A41A35-FAEC-9AFE-C79C-8B255B51792D}"/>
              </a:ext>
            </a:extLst>
          </p:cNvPr>
          <p:cNvSpPr txBox="1"/>
          <p:nvPr/>
        </p:nvSpPr>
        <p:spPr>
          <a:xfrm>
            <a:off x="3937004" y="4010261"/>
            <a:ext cx="2070000" cy="540148"/>
          </a:xfrm>
          <a:prstGeom prst="rect">
            <a:avLst/>
          </a:prstGeom>
          <a:noFill/>
        </p:spPr>
        <p:txBody>
          <a:bodyPr wrap="square" lIns="0" tIns="0" rIns="0" bIns="0" numCol="1" spcCol="0" rtlCol="0" anchor="t" anchorCtr="0">
            <a:spAutoFit/>
          </a:bodyPr>
          <a:lstStyle>
            <a:defPPr>
              <a:defRPr lang="ja-JP"/>
            </a:defPPr>
            <a:lvl1pPr indent="0" algn="ctr">
              <a:lnSpc>
                <a:spcPct val="130000"/>
              </a:lnSpc>
              <a:buFont typeface="Arial" panose="020B0604020202020204" pitchFamily="34" charset="0"/>
              <a:buNone/>
              <a:defRPr sz="1400" b="1">
                <a:solidFill>
                  <a:srgbClr val="758BFD"/>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r>
              <a:rPr lang="ja-JP" altLang="en-US"/>
              <a:t>個人を適切に捉え</a:t>
            </a:r>
            <a:endParaRPr lang="en-US" altLang="ja-JP" dirty="0"/>
          </a:p>
          <a:p>
            <a:r>
              <a:rPr lang="ja-JP" altLang="en-US"/>
              <a:t>関わり方を変える</a:t>
            </a:r>
            <a:endParaRPr lang="en-US" altLang="ja-JP" dirty="0"/>
          </a:p>
        </p:txBody>
      </p:sp>
      <p:cxnSp>
        <p:nvCxnSpPr>
          <p:cNvPr id="12" name="直線コネクタ 11">
            <a:extLst>
              <a:ext uri="{FF2B5EF4-FFF2-40B4-BE49-F238E27FC236}">
                <a16:creationId xmlns:a16="http://schemas.microsoft.com/office/drawing/2014/main" id="{60FB6254-97CC-F327-5B73-1F286A45B0BD}"/>
              </a:ext>
            </a:extLst>
          </p:cNvPr>
          <p:cNvCxnSpPr/>
          <p:nvPr/>
        </p:nvCxnSpPr>
        <p:spPr>
          <a:xfrm>
            <a:off x="1417328" y="3825551"/>
            <a:ext cx="9326678" cy="0"/>
          </a:xfrm>
          <a:prstGeom prst="line">
            <a:avLst/>
          </a:prstGeom>
          <a:ln>
            <a:solidFill>
              <a:srgbClr val="758BFD"/>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59C40208-E0B7-6FB5-8C9A-D1B21FAA134D}"/>
              </a:ext>
            </a:extLst>
          </p:cNvPr>
          <p:cNvSpPr txBox="1"/>
          <p:nvPr/>
        </p:nvSpPr>
        <p:spPr>
          <a:xfrm>
            <a:off x="6305505" y="4010261"/>
            <a:ext cx="2070000" cy="540148"/>
          </a:xfrm>
          <a:prstGeom prst="rect">
            <a:avLst/>
          </a:prstGeom>
          <a:noFill/>
        </p:spPr>
        <p:txBody>
          <a:bodyPr wrap="square" lIns="0" tIns="0" rIns="0" bIns="0" numCol="1" spcCol="0" rtlCol="0" anchor="t" anchorCtr="0">
            <a:spAutoFit/>
          </a:bodyPr>
          <a:lstStyle>
            <a:defPPr>
              <a:defRPr lang="ja-JP"/>
            </a:defPPr>
            <a:lvl1pPr indent="0" algn="ctr">
              <a:lnSpc>
                <a:spcPct val="130000"/>
              </a:lnSpc>
              <a:buFont typeface="Arial" panose="020B0604020202020204" pitchFamily="34" charset="0"/>
              <a:buNone/>
              <a:defRPr sz="1400" b="1">
                <a:solidFill>
                  <a:srgbClr val="758BFD"/>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r>
              <a:rPr lang="ja-JP" altLang="en-US"/>
              <a:t>成長支援の対話を</a:t>
            </a:r>
            <a:endParaRPr lang="en-US" altLang="ja-JP" dirty="0"/>
          </a:p>
          <a:p>
            <a:r>
              <a:rPr lang="ja-JP" altLang="en-US"/>
              <a:t>サポートする</a:t>
            </a:r>
            <a:endParaRPr lang="en-US" altLang="ja-JP" dirty="0"/>
          </a:p>
        </p:txBody>
      </p:sp>
    </p:spTree>
    <p:extLst>
      <p:ext uri="{BB962C8B-B14F-4D97-AF65-F5344CB8AC3E}">
        <p14:creationId xmlns:p14="http://schemas.microsoft.com/office/powerpoint/2010/main" val="16108952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AC21FB8-D203-C14F-BC4D-567809101E4F}"/>
              </a:ext>
            </a:extLst>
          </p:cNvPr>
          <p:cNvSpPr/>
          <p:nvPr/>
        </p:nvSpPr>
        <p:spPr>
          <a:xfrm>
            <a:off x="12425514" y="0"/>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32F4504-B55B-394B-885E-FC5D149BD1B1}"/>
              </a:ext>
            </a:extLst>
          </p:cNvPr>
          <p:cNvSpPr txBox="1"/>
          <p:nvPr/>
        </p:nvSpPr>
        <p:spPr>
          <a:xfrm>
            <a:off x="1417328" y="1965657"/>
            <a:ext cx="2070000" cy="134100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buNone/>
            </a:pPr>
            <a:r>
              <a:rPr lang="ja-JP" altLang="en-US" sz="2000" b="1">
                <a:solidFill>
                  <a:srgbClr val="37394E"/>
                </a:solidFill>
              </a:rPr>
              <a:t>日常的な</a:t>
            </a:r>
            <a:r>
              <a:rPr lang="en-US" altLang="ja-JP" sz="2000" b="1" dirty="0">
                <a:solidFill>
                  <a:srgbClr val="37394E"/>
                </a:solidFill>
              </a:rPr>
              <a:t>1on1</a:t>
            </a:r>
            <a:r>
              <a:rPr lang="ja-JP" altLang="en-US" sz="2000" b="1">
                <a:solidFill>
                  <a:srgbClr val="37394E"/>
                </a:solidFill>
              </a:rPr>
              <a:t>を</a:t>
            </a:r>
            <a:endParaRPr lang="en-US" altLang="ja-JP" sz="2000" b="1" dirty="0">
              <a:solidFill>
                <a:srgbClr val="37394E"/>
              </a:solidFill>
            </a:endParaRPr>
          </a:p>
          <a:p>
            <a:pPr marL="0" indent="0">
              <a:buNone/>
            </a:pPr>
            <a:r>
              <a:rPr lang="ja-JP" altLang="en-US" sz="2000" b="1">
                <a:solidFill>
                  <a:srgbClr val="37394E"/>
                </a:solidFill>
              </a:rPr>
              <a:t>十分に支える</a:t>
            </a:r>
            <a:endParaRPr lang="en-US" altLang="ja-JP" sz="2000" b="1" dirty="0">
              <a:solidFill>
                <a:srgbClr val="37394E"/>
              </a:solidFill>
            </a:endParaRPr>
          </a:p>
          <a:p>
            <a:pPr marL="0" indent="0">
              <a:buNone/>
            </a:pPr>
            <a:r>
              <a:rPr lang="en-US" altLang="ja-JP" sz="2000" b="1" dirty="0">
                <a:solidFill>
                  <a:srgbClr val="37394E"/>
                </a:solidFill>
              </a:rPr>
              <a:t>Basic</a:t>
            </a:r>
            <a:r>
              <a:rPr lang="ja-JP" altLang="en-US" sz="2000" b="1">
                <a:solidFill>
                  <a:srgbClr val="37394E"/>
                </a:solidFill>
              </a:rPr>
              <a:t>機能</a:t>
            </a:r>
            <a:endParaRPr lang="en-US" altLang="ja-JP" sz="2000" b="1" dirty="0">
              <a:solidFill>
                <a:srgbClr val="37394E"/>
              </a:solidFill>
            </a:endParaRPr>
          </a:p>
        </p:txBody>
      </p:sp>
      <p:sp>
        <p:nvSpPr>
          <p:cNvPr id="9" name="テキスト ボックス 8">
            <a:extLst>
              <a:ext uri="{FF2B5EF4-FFF2-40B4-BE49-F238E27FC236}">
                <a16:creationId xmlns:a16="http://schemas.microsoft.com/office/drawing/2014/main" id="{2DF864B8-8C58-6043-9661-B0BD6AEB1A51}"/>
              </a:ext>
            </a:extLst>
          </p:cNvPr>
          <p:cNvSpPr txBox="1"/>
          <p:nvPr/>
        </p:nvSpPr>
        <p:spPr>
          <a:xfrm>
            <a:off x="-460332" y="7178733"/>
            <a:ext cx="7484778" cy="1442126"/>
          </a:xfrm>
          <a:prstGeom prst="rect">
            <a:avLst/>
          </a:prstGeom>
          <a:noFill/>
        </p:spPr>
        <p:txBody>
          <a:bodyPr wrap="square" lIns="0" tIns="0" rIns="0" bIns="0" numCol="1" spcCol="0" rtlCol="0" anchor="ctr"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800083" lvl="1" indent="-342900">
              <a:lnSpc>
                <a:spcPct val="150000"/>
              </a:lnSpc>
              <a:buFont typeface="Arial" panose="020B0604020202020204" pitchFamily="34" charset="0"/>
              <a:buChar char="•"/>
            </a:pPr>
            <a:r>
              <a:rPr lang="ja-JP" altLang="en-US" sz="1600" b="1">
                <a:solidFill>
                  <a:srgbClr val="023AFF"/>
                </a:solidFill>
              </a:rPr>
              <a:t>サーベイを</a:t>
            </a:r>
            <a:r>
              <a:rPr lang="en-US" altLang="ja-JP" sz="1600" b="1" dirty="0">
                <a:solidFill>
                  <a:srgbClr val="023AFF"/>
                </a:solidFill>
              </a:rPr>
              <a:t>1on1</a:t>
            </a:r>
            <a:r>
              <a:rPr lang="ja-JP" altLang="en-US" sz="1600" b="1">
                <a:solidFill>
                  <a:srgbClr val="023AFF"/>
                </a:solidFill>
              </a:rPr>
              <a:t>に接続する。</a:t>
            </a:r>
            <a:br>
              <a:rPr lang="en-US" altLang="ja-JP" sz="1600" b="1" dirty="0">
                <a:solidFill>
                  <a:srgbClr val="023AFF"/>
                </a:solidFill>
              </a:rPr>
            </a:br>
            <a:r>
              <a:rPr lang="en-US" altLang="ja-JP" sz="1600" b="1" dirty="0">
                <a:solidFill>
                  <a:srgbClr val="023AFF"/>
                </a:solidFill>
              </a:rPr>
              <a:t>Monthly hearing </a:t>
            </a:r>
            <a:r>
              <a:rPr lang="ja-JP" altLang="en-US" sz="1600" b="1">
                <a:solidFill>
                  <a:srgbClr val="023AFF"/>
                </a:solidFill>
              </a:rPr>
              <a:t>機能</a:t>
            </a:r>
            <a:endParaRPr lang="en-US" altLang="ja-JP" sz="1600" b="1" dirty="0">
              <a:solidFill>
                <a:srgbClr val="023AFF"/>
              </a:solidFill>
            </a:endParaRPr>
          </a:p>
          <a:p>
            <a:pPr marL="800083" lvl="1" indent="-342900">
              <a:lnSpc>
                <a:spcPct val="150000"/>
              </a:lnSpc>
              <a:buFont typeface="Arial" panose="020B0604020202020204" pitchFamily="34" charset="0"/>
              <a:buChar char="•"/>
            </a:pPr>
            <a:r>
              <a:rPr lang="ja-JP" altLang="en-US" sz="1600" b="1">
                <a:solidFill>
                  <a:srgbClr val="37394E"/>
                </a:solidFill>
              </a:rPr>
              <a:t>マネジャーの持つナレッジを蓄積・展開する。</a:t>
            </a:r>
            <a:br>
              <a:rPr lang="en-US" altLang="ja-JP" sz="1600" b="1" dirty="0">
                <a:solidFill>
                  <a:srgbClr val="37394E"/>
                </a:solidFill>
              </a:rPr>
            </a:br>
            <a:r>
              <a:rPr lang="ja-JP" altLang="en-US" sz="1600" b="1">
                <a:solidFill>
                  <a:srgbClr val="37394E"/>
                </a:solidFill>
              </a:rPr>
              <a:t>ナレッジ機能</a:t>
            </a:r>
            <a:endParaRPr lang="en-US" altLang="ja-JP" sz="1600" b="1" dirty="0">
              <a:solidFill>
                <a:srgbClr val="37394E"/>
              </a:solidFill>
            </a:endParaRPr>
          </a:p>
        </p:txBody>
      </p:sp>
      <p:sp>
        <p:nvSpPr>
          <p:cNvPr id="10" name="テキスト ボックス 9">
            <a:extLst>
              <a:ext uri="{FF2B5EF4-FFF2-40B4-BE49-F238E27FC236}">
                <a16:creationId xmlns:a16="http://schemas.microsoft.com/office/drawing/2014/main" id="{3C160E14-90A4-C840-8051-2ACEE800EC0F}"/>
              </a:ext>
            </a:extLst>
          </p:cNvPr>
          <p:cNvSpPr txBox="1"/>
          <p:nvPr/>
        </p:nvSpPr>
        <p:spPr>
          <a:xfrm>
            <a:off x="6880002" y="7368386"/>
            <a:ext cx="6375995" cy="1442126"/>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600" b="1">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742933" lvl="1" indent="-285750">
              <a:lnSpc>
                <a:spcPct val="150000"/>
              </a:lnSpc>
              <a:buFont typeface="Arial" panose="020B0604020202020204" pitchFamily="34" charset="0"/>
              <a:buChar char="•"/>
            </a:pPr>
            <a:r>
              <a:rPr lang="ja-JP" altLang="en-US" sz="1600" b="1">
                <a:solidFill>
                  <a:srgbClr val="37394E"/>
                </a:solidFill>
              </a:rPr>
              <a:t>メンバーの特性を適切に捉え、個人への関わり方を変える。脳科学に基づくアセスメント機能</a:t>
            </a:r>
            <a:endParaRPr lang="en-US" altLang="ja-JP" sz="1600" b="1" dirty="0">
              <a:solidFill>
                <a:srgbClr val="37394E"/>
              </a:solidFill>
            </a:endParaRPr>
          </a:p>
          <a:p>
            <a:pPr marL="742933" lvl="1" indent="-285750">
              <a:lnSpc>
                <a:spcPct val="150000"/>
              </a:lnSpc>
              <a:buFont typeface="Arial" panose="020B0604020202020204" pitchFamily="34" charset="0"/>
              <a:buChar char="•"/>
            </a:pPr>
            <a:r>
              <a:rPr lang="ja-JP" altLang="en-US" sz="1600" b="1">
                <a:solidFill>
                  <a:srgbClr val="37394E"/>
                </a:solidFill>
              </a:rPr>
              <a:t>中長期・本人視点での、成長支援プランニングをサポートする。すり合わせ機能</a:t>
            </a:r>
            <a:endParaRPr lang="en-US" altLang="ja-JP" sz="1600" b="1" dirty="0">
              <a:solidFill>
                <a:srgbClr val="37394E"/>
              </a:solidFill>
            </a:endParaRPr>
          </a:p>
        </p:txBody>
      </p:sp>
      <p:sp>
        <p:nvSpPr>
          <p:cNvPr id="14" name="スライド番号プレースホルダー 3">
            <a:extLst>
              <a:ext uri="{FF2B5EF4-FFF2-40B4-BE49-F238E27FC236}">
                <a16:creationId xmlns:a16="http://schemas.microsoft.com/office/drawing/2014/main" id="{F013F272-46DC-654F-AE5D-175D8925AAEC}"/>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13</a:t>
            </a:fld>
            <a:endParaRPr lang="ja-JP" altLang="en-US">
              <a:solidFill>
                <a:schemeClr val="tx1"/>
              </a:solidFill>
            </a:endParaRPr>
          </a:p>
        </p:txBody>
      </p:sp>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17" name="正方形/長方形 16">
            <a:extLst>
              <a:ext uri="{FF2B5EF4-FFF2-40B4-BE49-F238E27FC236}">
                <a16:creationId xmlns:a16="http://schemas.microsoft.com/office/drawing/2014/main" id="{3341F232-47FD-7C4F-AB52-5F3D3C551687}"/>
              </a:ext>
            </a:extLst>
          </p:cNvPr>
          <p:cNvSpPr/>
          <p:nvPr/>
        </p:nvSpPr>
        <p:spPr>
          <a:xfrm>
            <a:off x="323999" y="359067"/>
            <a:ext cx="11544001" cy="686791"/>
          </a:xfrm>
          <a:prstGeom prst="rect">
            <a:avLst/>
          </a:prstGeom>
        </p:spPr>
        <p:txBody>
          <a:bodyPr wrap="square">
            <a:spAutoFit/>
          </a:bodyPr>
          <a:lstStyle/>
          <a:p>
            <a:pPr>
              <a:lnSpc>
                <a:spcPct val="130000"/>
              </a:lnSpc>
            </a:pPr>
            <a:r>
              <a:rPr lang="ja-JP" altLang="en-US" sz="3200" b="1">
                <a:solidFill>
                  <a:srgbClr val="37394E"/>
                </a:solidFill>
                <a:latin typeface="+mn-ea"/>
              </a:rPr>
              <a:t>プロダクト｜</a:t>
            </a:r>
            <a:r>
              <a:rPr lang="ja-JP" altLang="en-US" sz="2800" b="1">
                <a:solidFill>
                  <a:srgbClr val="37394E"/>
                </a:solidFill>
                <a:latin typeface="+mn-ea"/>
              </a:rPr>
              <a:t>シンプルな仕組みで</a:t>
            </a:r>
            <a:r>
              <a:rPr lang="en-US" altLang="ja-JP" sz="2800" b="1" dirty="0">
                <a:solidFill>
                  <a:srgbClr val="37394E"/>
                </a:solidFill>
                <a:latin typeface="+mn-ea"/>
              </a:rPr>
              <a:t>1</a:t>
            </a:r>
            <a:r>
              <a:rPr lang="ja-JP" altLang="en-US" sz="2800" b="1">
                <a:solidFill>
                  <a:srgbClr val="37394E"/>
                </a:solidFill>
                <a:latin typeface="+mn-ea"/>
              </a:rPr>
              <a:t>対</a:t>
            </a:r>
            <a:r>
              <a:rPr lang="en-US" altLang="ja-JP" sz="2800" b="1" dirty="0">
                <a:solidFill>
                  <a:srgbClr val="37394E"/>
                </a:solidFill>
                <a:latin typeface="+mn-ea"/>
              </a:rPr>
              <a:t>1</a:t>
            </a:r>
            <a:r>
              <a:rPr lang="ja-JP" altLang="en-US" sz="2800" b="1">
                <a:solidFill>
                  <a:srgbClr val="37394E"/>
                </a:solidFill>
                <a:latin typeface="+mn-ea"/>
              </a:rPr>
              <a:t>コミュニケーションを支える</a:t>
            </a:r>
            <a:endParaRPr lang="en-US" altLang="ja-JP" sz="2800" b="1" dirty="0">
              <a:solidFill>
                <a:srgbClr val="37394E"/>
              </a:solidFill>
              <a:latin typeface="+mn-ea"/>
            </a:endParaRPr>
          </a:p>
        </p:txBody>
      </p:sp>
      <p:pic>
        <p:nvPicPr>
          <p:cNvPr id="16" name="図 15" descr="挿絵 が含まれている画像&#10;&#10;自動的に生成された説明">
            <a:extLst>
              <a:ext uri="{FF2B5EF4-FFF2-40B4-BE49-F238E27FC236}">
                <a16:creationId xmlns:a16="http://schemas.microsoft.com/office/drawing/2014/main" id="{0206A48E-5850-AD44-AC79-E503F8655EE0}"/>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3" name="スライド番号プレースホルダー 3">
            <a:extLst>
              <a:ext uri="{FF2B5EF4-FFF2-40B4-BE49-F238E27FC236}">
                <a16:creationId xmlns:a16="http://schemas.microsoft.com/office/drawing/2014/main" id="{D795AD8A-F733-2947-9A71-53DF5E403B2D}"/>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9" name="直角三角形 18">
            <a:extLst>
              <a:ext uri="{FF2B5EF4-FFF2-40B4-BE49-F238E27FC236}">
                <a16:creationId xmlns:a16="http://schemas.microsoft.com/office/drawing/2014/main" id="{C071D041-B782-3044-870C-C9AA0BD536AB}"/>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3260BE9-B273-3AC2-912D-117EE5D59162}"/>
              </a:ext>
            </a:extLst>
          </p:cNvPr>
          <p:cNvSpPr txBox="1"/>
          <p:nvPr/>
        </p:nvSpPr>
        <p:spPr>
          <a:xfrm>
            <a:off x="12846628" y="1431419"/>
            <a:ext cx="4438500" cy="41767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buNone/>
            </a:pPr>
            <a:r>
              <a:rPr lang="ja-JP" altLang="en-US" sz="2000" b="1">
                <a:solidFill>
                  <a:srgbClr val="37394E"/>
                </a:solidFill>
              </a:rPr>
              <a:t>より深い</a:t>
            </a:r>
            <a:r>
              <a:rPr lang="en-US" altLang="ja-JP" sz="2000" b="1" dirty="0">
                <a:solidFill>
                  <a:srgbClr val="37394E"/>
                </a:solidFill>
              </a:rPr>
              <a:t>1on1</a:t>
            </a:r>
            <a:r>
              <a:rPr lang="ja-JP" altLang="en-US" sz="2000" b="1">
                <a:solidFill>
                  <a:srgbClr val="37394E"/>
                </a:solidFill>
              </a:rPr>
              <a:t>を実現する</a:t>
            </a:r>
            <a:r>
              <a:rPr lang="en-US" altLang="ja-JP" sz="2000" b="1" dirty="0">
                <a:solidFill>
                  <a:srgbClr val="37394E"/>
                </a:solidFill>
              </a:rPr>
              <a:t>Option</a:t>
            </a:r>
            <a:r>
              <a:rPr lang="ja-JP" altLang="en-US" sz="2000" b="1">
                <a:solidFill>
                  <a:srgbClr val="37394E"/>
                </a:solidFill>
              </a:rPr>
              <a:t>機能</a:t>
            </a:r>
            <a:endParaRPr lang="en-US" altLang="ja-JP" sz="2000" b="1" dirty="0">
              <a:solidFill>
                <a:srgbClr val="37394E"/>
              </a:solidFill>
            </a:endParaRPr>
          </a:p>
        </p:txBody>
      </p:sp>
      <p:sp>
        <p:nvSpPr>
          <p:cNvPr id="18" name="正方形/長方形 17">
            <a:extLst>
              <a:ext uri="{FF2B5EF4-FFF2-40B4-BE49-F238E27FC236}">
                <a16:creationId xmlns:a16="http://schemas.microsoft.com/office/drawing/2014/main" id="{4FCEC497-363C-8CBC-B982-1ACAB7DE75BC}"/>
              </a:ext>
            </a:extLst>
          </p:cNvPr>
          <p:cNvSpPr/>
          <p:nvPr/>
        </p:nvSpPr>
        <p:spPr>
          <a:xfrm>
            <a:off x="323999"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 name="正方形/長方形 19">
            <a:extLst>
              <a:ext uri="{FF2B5EF4-FFF2-40B4-BE49-F238E27FC236}">
                <a16:creationId xmlns:a16="http://schemas.microsoft.com/office/drawing/2014/main" id="{60E4F246-A334-7187-21EA-2850D351CD6A}"/>
              </a:ext>
            </a:extLst>
          </p:cNvPr>
          <p:cNvSpPr/>
          <p:nvPr/>
        </p:nvSpPr>
        <p:spPr>
          <a:xfrm>
            <a:off x="4296000"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1" name="正方形/長方形 20">
            <a:extLst>
              <a:ext uri="{FF2B5EF4-FFF2-40B4-BE49-F238E27FC236}">
                <a16:creationId xmlns:a16="http://schemas.microsoft.com/office/drawing/2014/main" id="{4D42352C-7F49-2249-8B90-D9287ADF6489}"/>
              </a:ext>
            </a:extLst>
          </p:cNvPr>
          <p:cNvSpPr/>
          <p:nvPr/>
        </p:nvSpPr>
        <p:spPr>
          <a:xfrm>
            <a:off x="8268000" y="-1435076"/>
            <a:ext cx="3600000" cy="35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角丸四角形 21">
            <a:extLst>
              <a:ext uri="{FF2B5EF4-FFF2-40B4-BE49-F238E27FC236}">
                <a16:creationId xmlns:a16="http://schemas.microsoft.com/office/drawing/2014/main" id="{B832DFA7-3C83-699B-D087-AB8407A32074}"/>
              </a:ext>
            </a:extLst>
          </p:cNvPr>
          <p:cNvSpPr/>
          <p:nvPr/>
        </p:nvSpPr>
        <p:spPr>
          <a:xfrm>
            <a:off x="3937004" y="1965657"/>
            <a:ext cx="2070000" cy="1606288"/>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en-US" altLang="ja-JP" sz="2400" b="1" dirty="0">
                <a:solidFill>
                  <a:schemeClr val="bg1"/>
                </a:solidFill>
              </a:rPr>
              <a:t>1on1</a:t>
            </a:r>
          </a:p>
        </p:txBody>
      </p:sp>
      <p:sp>
        <p:nvSpPr>
          <p:cNvPr id="27" name="角丸四角形 26">
            <a:extLst>
              <a:ext uri="{FF2B5EF4-FFF2-40B4-BE49-F238E27FC236}">
                <a16:creationId xmlns:a16="http://schemas.microsoft.com/office/drawing/2014/main" id="{BEB72CAF-2354-7EBE-A565-5F0D6F8311D5}"/>
              </a:ext>
            </a:extLst>
          </p:cNvPr>
          <p:cNvSpPr/>
          <p:nvPr/>
        </p:nvSpPr>
        <p:spPr>
          <a:xfrm>
            <a:off x="6305505" y="1965657"/>
            <a:ext cx="2070000" cy="1606288"/>
          </a:xfrm>
          <a:prstGeom prst="roundRect">
            <a:avLst>
              <a:gd name="adj" fmla="val 2447"/>
            </a:avLst>
          </a:prstGeom>
          <a:solidFill>
            <a:srgbClr val="758BF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en-US" altLang="ja-JP" sz="2400" b="1" dirty="0">
                <a:solidFill>
                  <a:schemeClr val="bg1"/>
                </a:solidFill>
              </a:rPr>
              <a:t>Monthly</a:t>
            </a:r>
          </a:p>
          <a:p>
            <a:pPr algn="ctr"/>
            <a:r>
              <a:rPr lang="en-US" altLang="ja-JP" sz="2400" b="1" dirty="0">
                <a:solidFill>
                  <a:schemeClr val="bg1"/>
                </a:solidFill>
              </a:rPr>
              <a:t>hearing</a:t>
            </a:r>
          </a:p>
        </p:txBody>
      </p:sp>
      <p:sp>
        <p:nvSpPr>
          <p:cNvPr id="28" name="角丸四角形 27">
            <a:extLst>
              <a:ext uri="{FF2B5EF4-FFF2-40B4-BE49-F238E27FC236}">
                <a16:creationId xmlns:a16="http://schemas.microsoft.com/office/drawing/2014/main" id="{6E6973C9-A8AF-41B2-FA91-087CCE9D83A5}"/>
              </a:ext>
            </a:extLst>
          </p:cNvPr>
          <p:cNvSpPr/>
          <p:nvPr/>
        </p:nvSpPr>
        <p:spPr>
          <a:xfrm>
            <a:off x="8674006" y="1965657"/>
            <a:ext cx="2070000" cy="1606288"/>
          </a:xfrm>
          <a:prstGeom prst="roundRect">
            <a:avLst>
              <a:gd name="adj" fmla="val 2447"/>
            </a:avLst>
          </a:prstGeom>
          <a:solidFill>
            <a:srgbClr val="758BF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ナレッジ</a:t>
            </a:r>
            <a:endParaRPr lang="en-US" altLang="ja-JP" sz="2400" b="1" dirty="0">
              <a:solidFill>
                <a:schemeClr val="bg1"/>
              </a:solidFill>
            </a:endParaRPr>
          </a:p>
        </p:txBody>
      </p:sp>
      <p:sp>
        <p:nvSpPr>
          <p:cNvPr id="29" name="角丸四角形 28">
            <a:extLst>
              <a:ext uri="{FF2B5EF4-FFF2-40B4-BE49-F238E27FC236}">
                <a16:creationId xmlns:a16="http://schemas.microsoft.com/office/drawing/2014/main" id="{4A92882B-6A6C-3166-71BC-CA4A528180F2}"/>
              </a:ext>
            </a:extLst>
          </p:cNvPr>
          <p:cNvSpPr/>
          <p:nvPr/>
        </p:nvSpPr>
        <p:spPr>
          <a:xfrm>
            <a:off x="12846628" y="3037634"/>
            <a:ext cx="2070000" cy="1800000"/>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アセスメント</a:t>
            </a:r>
            <a:endParaRPr lang="en-US" altLang="ja-JP" sz="2400" b="1" dirty="0">
              <a:solidFill>
                <a:schemeClr val="bg1"/>
              </a:solidFill>
            </a:endParaRPr>
          </a:p>
        </p:txBody>
      </p:sp>
      <p:sp>
        <p:nvSpPr>
          <p:cNvPr id="30" name="角丸四角形 29">
            <a:extLst>
              <a:ext uri="{FF2B5EF4-FFF2-40B4-BE49-F238E27FC236}">
                <a16:creationId xmlns:a16="http://schemas.microsoft.com/office/drawing/2014/main" id="{3DFBB127-2203-FCC6-5353-CC8C29DEDAD5}"/>
              </a:ext>
            </a:extLst>
          </p:cNvPr>
          <p:cNvSpPr/>
          <p:nvPr/>
        </p:nvSpPr>
        <p:spPr>
          <a:xfrm>
            <a:off x="15215128" y="3037634"/>
            <a:ext cx="2070000" cy="1800000"/>
          </a:xfrm>
          <a:prstGeom prst="roundRect">
            <a:avLst>
              <a:gd name="adj" fmla="val 2447"/>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すり合わせ</a:t>
            </a:r>
            <a:endParaRPr lang="en-US" altLang="ja-JP" sz="2400" b="1" dirty="0">
              <a:solidFill>
                <a:schemeClr val="bg1"/>
              </a:solidFill>
            </a:endParaRPr>
          </a:p>
        </p:txBody>
      </p:sp>
      <p:sp>
        <p:nvSpPr>
          <p:cNvPr id="31" name="テキスト ボックス 30">
            <a:extLst>
              <a:ext uri="{FF2B5EF4-FFF2-40B4-BE49-F238E27FC236}">
                <a16:creationId xmlns:a16="http://schemas.microsoft.com/office/drawing/2014/main" id="{BC7E66C5-A3BB-E6DA-8E6B-8AF43D7003FF}"/>
              </a:ext>
            </a:extLst>
          </p:cNvPr>
          <p:cNvSpPr txBox="1"/>
          <p:nvPr/>
        </p:nvSpPr>
        <p:spPr>
          <a:xfrm>
            <a:off x="3937004" y="1302783"/>
            <a:ext cx="2070000" cy="54014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lnSpc>
                <a:spcPct val="130000"/>
              </a:lnSpc>
              <a:buNone/>
            </a:pPr>
            <a:r>
              <a:rPr lang="ja-JP" altLang="en-US" b="1">
                <a:solidFill>
                  <a:srgbClr val="758BFD"/>
                </a:solidFill>
              </a:rPr>
              <a:t>負担を減らし</a:t>
            </a:r>
            <a:endParaRPr lang="en-US" altLang="ja-JP" b="1" dirty="0">
              <a:solidFill>
                <a:srgbClr val="758BFD"/>
              </a:solidFill>
            </a:endParaRPr>
          </a:p>
          <a:p>
            <a:pPr marL="0" indent="0" algn="ctr">
              <a:lnSpc>
                <a:spcPct val="130000"/>
              </a:lnSpc>
              <a:buNone/>
            </a:pPr>
            <a:r>
              <a:rPr lang="ja-JP" altLang="en-US" b="1">
                <a:solidFill>
                  <a:srgbClr val="758BFD"/>
                </a:solidFill>
              </a:rPr>
              <a:t>対話の質を高める</a:t>
            </a:r>
            <a:endParaRPr lang="en-US" altLang="ja-JP" b="1" dirty="0">
              <a:solidFill>
                <a:srgbClr val="758BFD"/>
              </a:solidFill>
            </a:endParaRPr>
          </a:p>
        </p:txBody>
      </p:sp>
      <p:sp>
        <p:nvSpPr>
          <p:cNvPr id="33" name="テキスト ボックス 32">
            <a:extLst>
              <a:ext uri="{FF2B5EF4-FFF2-40B4-BE49-F238E27FC236}">
                <a16:creationId xmlns:a16="http://schemas.microsoft.com/office/drawing/2014/main" id="{48EE103D-721C-CA84-C7C2-C79B4C61DBB5}"/>
              </a:ext>
            </a:extLst>
          </p:cNvPr>
          <p:cNvSpPr txBox="1"/>
          <p:nvPr/>
        </p:nvSpPr>
        <p:spPr>
          <a:xfrm>
            <a:off x="6305505" y="1302783"/>
            <a:ext cx="2070000" cy="54014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lnSpc>
                <a:spcPct val="130000"/>
              </a:lnSpc>
              <a:buNone/>
            </a:pPr>
            <a:r>
              <a:rPr lang="ja-JP" altLang="en-US" b="1">
                <a:solidFill>
                  <a:srgbClr val="758BFD">
                    <a:alpha val="30000"/>
                  </a:srgbClr>
                </a:solidFill>
              </a:rPr>
              <a:t>サーベイを</a:t>
            </a:r>
            <a:endParaRPr lang="en-US" altLang="ja-JP" b="1" dirty="0">
              <a:solidFill>
                <a:srgbClr val="758BFD">
                  <a:alpha val="30000"/>
                </a:srgbClr>
              </a:solidFill>
            </a:endParaRPr>
          </a:p>
          <a:p>
            <a:pPr marL="0" indent="0" algn="ctr">
              <a:lnSpc>
                <a:spcPct val="130000"/>
              </a:lnSpc>
              <a:buNone/>
            </a:pPr>
            <a:r>
              <a:rPr lang="en-US" altLang="ja-JP" b="1" dirty="0">
                <a:solidFill>
                  <a:srgbClr val="758BFD">
                    <a:alpha val="30000"/>
                  </a:srgbClr>
                </a:solidFill>
              </a:rPr>
              <a:t>1on1</a:t>
            </a:r>
            <a:r>
              <a:rPr lang="ja-JP" altLang="en-US" b="1">
                <a:solidFill>
                  <a:srgbClr val="758BFD">
                    <a:alpha val="30000"/>
                  </a:srgbClr>
                </a:solidFill>
              </a:rPr>
              <a:t>に接続する</a:t>
            </a:r>
            <a:endParaRPr lang="en-US" altLang="ja-JP" b="1" dirty="0">
              <a:solidFill>
                <a:srgbClr val="758BFD">
                  <a:alpha val="30000"/>
                </a:srgbClr>
              </a:solidFill>
            </a:endParaRPr>
          </a:p>
        </p:txBody>
      </p:sp>
      <p:sp>
        <p:nvSpPr>
          <p:cNvPr id="34" name="テキスト ボックス 33">
            <a:extLst>
              <a:ext uri="{FF2B5EF4-FFF2-40B4-BE49-F238E27FC236}">
                <a16:creationId xmlns:a16="http://schemas.microsoft.com/office/drawing/2014/main" id="{1B7032AC-4BB7-D751-3333-AD6D30C19113}"/>
              </a:ext>
            </a:extLst>
          </p:cNvPr>
          <p:cNvSpPr txBox="1"/>
          <p:nvPr/>
        </p:nvSpPr>
        <p:spPr>
          <a:xfrm>
            <a:off x="8674006" y="1302783"/>
            <a:ext cx="2070000" cy="540148"/>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lnSpc>
                <a:spcPct val="130000"/>
              </a:lnSpc>
              <a:buNone/>
            </a:pPr>
            <a:r>
              <a:rPr lang="ja-JP" altLang="en-US" b="1">
                <a:solidFill>
                  <a:srgbClr val="758BFD">
                    <a:alpha val="30000"/>
                  </a:srgbClr>
                </a:solidFill>
              </a:rPr>
              <a:t>マネジャーの持つ</a:t>
            </a:r>
            <a:endParaRPr lang="en-US" altLang="ja-JP" b="1" dirty="0">
              <a:solidFill>
                <a:srgbClr val="758BFD">
                  <a:alpha val="30000"/>
                </a:srgbClr>
              </a:solidFill>
            </a:endParaRPr>
          </a:p>
          <a:p>
            <a:pPr marL="0" indent="0" algn="ctr">
              <a:lnSpc>
                <a:spcPct val="130000"/>
              </a:lnSpc>
              <a:buNone/>
            </a:pPr>
            <a:r>
              <a:rPr lang="ja-JP" altLang="en-US" b="1">
                <a:solidFill>
                  <a:srgbClr val="758BFD">
                    <a:alpha val="30000"/>
                  </a:srgbClr>
                </a:solidFill>
              </a:rPr>
              <a:t>ナレッジを活かし合う</a:t>
            </a:r>
            <a:endParaRPr lang="en-US" altLang="ja-JP" b="1" dirty="0">
              <a:solidFill>
                <a:srgbClr val="758BFD">
                  <a:alpha val="30000"/>
                </a:srgbClr>
              </a:solidFill>
            </a:endParaRPr>
          </a:p>
        </p:txBody>
      </p:sp>
      <p:sp>
        <p:nvSpPr>
          <p:cNvPr id="35" name="テキスト ボックス 34">
            <a:extLst>
              <a:ext uri="{FF2B5EF4-FFF2-40B4-BE49-F238E27FC236}">
                <a16:creationId xmlns:a16="http://schemas.microsoft.com/office/drawing/2014/main" id="{E092137D-F720-B47E-CE7A-102E02A53C64}"/>
              </a:ext>
            </a:extLst>
          </p:cNvPr>
          <p:cNvSpPr txBox="1"/>
          <p:nvPr/>
        </p:nvSpPr>
        <p:spPr>
          <a:xfrm>
            <a:off x="12846628" y="2291630"/>
            <a:ext cx="2070000" cy="615553"/>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buNone/>
            </a:pPr>
            <a:r>
              <a:rPr lang="ja-JP" altLang="en-US" b="1">
                <a:solidFill>
                  <a:srgbClr val="758BFD"/>
                </a:solidFill>
              </a:rPr>
              <a:t>個人を適切に捉え</a:t>
            </a:r>
            <a:endParaRPr lang="en-US" altLang="ja-JP" b="1" dirty="0">
              <a:solidFill>
                <a:srgbClr val="758BFD"/>
              </a:solidFill>
            </a:endParaRPr>
          </a:p>
          <a:p>
            <a:pPr marL="0" indent="0" algn="ctr">
              <a:buNone/>
            </a:pPr>
            <a:r>
              <a:rPr lang="ja-JP" altLang="en-US" b="1">
                <a:solidFill>
                  <a:srgbClr val="758BFD"/>
                </a:solidFill>
              </a:rPr>
              <a:t>関わり方を変える</a:t>
            </a:r>
            <a:endParaRPr lang="en-US" altLang="ja-JP" b="1" dirty="0">
              <a:solidFill>
                <a:srgbClr val="758BFD"/>
              </a:solidFill>
            </a:endParaRPr>
          </a:p>
        </p:txBody>
      </p:sp>
      <p:sp>
        <p:nvSpPr>
          <p:cNvPr id="36" name="テキスト ボックス 35">
            <a:extLst>
              <a:ext uri="{FF2B5EF4-FFF2-40B4-BE49-F238E27FC236}">
                <a16:creationId xmlns:a16="http://schemas.microsoft.com/office/drawing/2014/main" id="{0D8F5AF9-6714-AACA-58CA-AF8318CE8478}"/>
              </a:ext>
            </a:extLst>
          </p:cNvPr>
          <p:cNvSpPr txBox="1"/>
          <p:nvPr/>
        </p:nvSpPr>
        <p:spPr>
          <a:xfrm>
            <a:off x="15215128" y="2291630"/>
            <a:ext cx="2070000" cy="615553"/>
          </a:xfrm>
          <a:prstGeom prst="rect">
            <a:avLst/>
          </a:prstGeom>
          <a:noFill/>
        </p:spPr>
        <p:txBody>
          <a:bodyPr wrap="square" lIns="0" tIns="0" rIns="0" bIns="0" numCol="1" spcCol="0" rtlCol="0" anchor="t" anchorCtr="0">
            <a:spAutoFit/>
          </a:bodyPr>
          <a:lstStyle>
            <a:defPPr>
              <a:defRPr lang="ja-JP"/>
            </a:defPPr>
            <a:lvl1pPr marL="285750" indent="-285750">
              <a:lnSpc>
                <a:spcPct val="150000"/>
              </a:lnSpc>
              <a:buFont typeface="Arial" panose="020B0604020202020204" pitchFamily="34" charset="0"/>
              <a:buChar char="•"/>
              <a:defRPr sz="1400">
                <a:solidFill>
                  <a:schemeClr val="bg1"/>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marL="0" indent="0" algn="ctr">
              <a:buNone/>
            </a:pPr>
            <a:r>
              <a:rPr lang="ja-JP" altLang="en-US" b="1">
                <a:solidFill>
                  <a:srgbClr val="758BFD"/>
                </a:solidFill>
              </a:rPr>
              <a:t>成長支援プランニングをサポートする</a:t>
            </a:r>
            <a:endParaRPr lang="en-US" altLang="ja-JP" b="1" dirty="0">
              <a:solidFill>
                <a:srgbClr val="758BFD"/>
              </a:solidFill>
            </a:endParaRPr>
          </a:p>
        </p:txBody>
      </p:sp>
      <p:sp>
        <p:nvSpPr>
          <p:cNvPr id="47" name="テキスト ボックス 46">
            <a:extLst>
              <a:ext uri="{FF2B5EF4-FFF2-40B4-BE49-F238E27FC236}">
                <a16:creationId xmlns:a16="http://schemas.microsoft.com/office/drawing/2014/main" id="{8F8C0C53-F4A8-A79B-B3E8-11B52C2B7E8B}"/>
              </a:ext>
            </a:extLst>
          </p:cNvPr>
          <p:cNvSpPr txBox="1"/>
          <p:nvPr/>
        </p:nvSpPr>
        <p:spPr>
          <a:xfrm>
            <a:off x="1417328" y="4673135"/>
            <a:ext cx="2070000" cy="1341008"/>
          </a:xfrm>
          <a:prstGeom prst="rect">
            <a:avLst/>
          </a:prstGeom>
          <a:noFill/>
        </p:spPr>
        <p:txBody>
          <a:bodyPr wrap="square" lIns="0" tIns="0" rIns="0" bIns="0" numCol="1" spcCol="0" rtlCol="0" anchor="t" anchorCtr="0">
            <a:spAutoFit/>
          </a:bodyPr>
          <a:lstStyle>
            <a:defPPr>
              <a:defRPr lang="ja-JP"/>
            </a:defPPr>
            <a:lvl1pPr indent="0">
              <a:lnSpc>
                <a:spcPct val="130000"/>
              </a:lnSpc>
              <a:buFont typeface="Arial" panose="020B0604020202020204" pitchFamily="34" charset="0"/>
              <a:buNone/>
              <a:defRPr sz="2000" b="1">
                <a:solidFill>
                  <a:srgbClr val="37394E"/>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pPr>
              <a:lnSpc>
                <a:spcPct val="150000"/>
              </a:lnSpc>
            </a:pPr>
            <a:r>
              <a:rPr lang="ja-JP" altLang="en-US">
                <a:solidFill>
                  <a:srgbClr val="37394E">
                    <a:alpha val="30000"/>
                  </a:srgbClr>
                </a:solidFill>
              </a:rPr>
              <a:t>より深い</a:t>
            </a:r>
            <a:r>
              <a:rPr lang="en-US" altLang="ja-JP" dirty="0">
                <a:solidFill>
                  <a:srgbClr val="37394E">
                    <a:alpha val="30000"/>
                  </a:srgbClr>
                </a:solidFill>
              </a:rPr>
              <a:t>1on1</a:t>
            </a:r>
            <a:r>
              <a:rPr lang="ja-JP" altLang="en-US">
                <a:solidFill>
                  <a:srgbClr val="37394E">
                    <a:alpha val="30000"/>
                  </a:srgbClr>
                </a:solidFill>
              </a:rPr>
              <a:t>を</a:t>
            </a:r>
            <a:endParaRPr lang="en-US" altLang="ja-JP" dirty="0">
              <a:solidFill>
                <a:srgbClr val="37394E">
                  <a:alpha val="30000"/>
                </a:srgbClr>
              </a:solidFill>
            </a:endParaRPr>
          </a:p>
          <a:p>
            <a:pPr>
              <a:lnSpc>
                <a:spcPct val="150000"/>
              </a:lnSpc>
            </a:pPr>
            <a:r>
              <a:rPr lang="ja-JP" altLang="en-US">
                <a:solidFill>
                  <a:srgbClr val="37394E">
                    <a:alpha val="30000"/>
                  </a:srgbClr>
                </a:solidFill>
              </a:rPr>
              <a:t>実現する</a:t>
            </a:r>
            <a:endParaRPr lang="en-US" altLang="ja-JP" dirty="0">
              <a:solidFill>
                <a:srgbClr val="37394E">
                  <a:alpha val="30000"/>
                </a:srgbClr>
              </a:solidFill>
            </a:endParaRPr>
          </a:p>
          <a:p>
            <a:pPr>
              <a:lnSpc>
                <a:spcPct val="150000"/>
              </a:lnSpc>
            </a:pPr>
            <a:r>
              <a:rPr lang="en-US" altLang="ja-JP" dirty="0">
                <a:solidFill>
                  <a:srgbClr val="37394E">
                    <a:alpha val="30000"/>
                  </a:srgbClr>
                </a:solidFill>
              </a:rPr>
              <a:t>Option</a:t>
            </a:r>
            <a:r>
              <a:rPr lang="ja-JP" altLang="en-US">
                <a:solidFill>
                  <a:srgbClr val="37394E">
                    <a:alpha val="30000"/>
                  </a:srgbClr>
                </a:solidFill>
              </a:rPr>
              <a:t>機能</a:t>
            </a:r>
            <a:endParaRPr lang="en-US" altLang="ja-JP" dirty="0">
              <a:solidFill>
                <a:srgbClr val="37394E">
                  <a:alpha val="30000"/>
                </a:srgbClr>
              </a:solidFill>
            </a:endParaRPr>
          </a:p>
        </p:txBody>
      </p:sp>
      <p:sp>
        <p:nvSpPr>
          <p:cNvPr id="48" name="角丸四角形 47">
            <a:extLst>
              <a:ext uri="{FF2B5EF4-FFF2-40B4-BE49-F238E27FC236}">
                <a16:creationId xmlns:a16="http://schemas.microsoft.com/office/drawing/2014/main" id="{5027F83B-29A7-9D21-1B0C-B3A080610AB1}"/>
              </a:ext>
            </a:extLst>
          </p:cNvPr>
          <p:cNvSpPr/>
          <p:nvPr/>
        </p:nvSpPr>
        <p:spPr>
          <a:xfrm>
            <a:off x="3937004" y="4673135"/>
            <a:ext cx="2070000" cy="1606288"/>
          </a:xfrm>
          <a:prstGeom prst="roundRect">
            <a:avLst>
              <a:gd name="adj" fmla="val 2447"/>
            </a:avLst>
          </a:prstGeom>
          <a:solidFill>
            <a:srgbClr val="758BF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アセスメント</a:t>
            </a:r>
            <a:endParaRPr lang="en-US" altLang="ja-JP" sz="2400" b="1" dirty="0">
              <a:solidFill>
                <a:schemeClr val="bg1"/>
              </a:solidFill>
            </a:endParaRPr>
          </a:p>
        </p:txBody>
      </p:sp>
      <p:sp>
        <p:nvSpPr>
          <p:cNvPr id="49" name="角丸四角形 48">
            <a:extLst>
              <a:ext uri="{FF2B5EF4-FFF2-40B4-BE49-F238E27FC236}">
                <a16:creationId xmlns:a16="http://schemas.microsoft.com/office/drawing/2014/main" id="{588E52C1-BFE0-01C4-740A-203597F1CE27}"/>
              </a:ext>
            </a:extLst>
          </p:cNvPr>
          <p:cNvSpPr/>
          <p:nvPr/>
        </p:nvSpPr>
        <p:spPr>
          <a:xfrm>
            <a:off x="6305505" y="4673135"/>
            <a:ext cx="2070000" cy="1606288"/>
          </a:xfrm>
          <a:prstGeom prst="roundRect">
            <a:avLst>
              <a:gd name="adj" fmla="val 2447"/>
            </a:avLst>
          </a:prstGeom>
          <a:solidFill>
            <a:srgbClr val="758BF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144000" rtlCol="0" anchor="ctr"/>
          <a:lstStyle/>
          <a:p>
            <a:pPr algn="ctr">
              <a:lnSpc>
                <a:spcPct val="150000"/>
              </a:lnSpc>
            </a:pPr>
            <a:r>
              <a:rPr lang="ja-JP" altLang="en-US" sz="2400" b="1">
                <a:solidFill>
                  <a:schemeClr val="bg1"/>
                </a:solidFill>
              </a:rPr>
              <a:t>すり合わせ</a:t>
            </a:r>
            <a:endParaRPr lang="en-US" altLang="ja-JP" sz="2400" b="1" dirty="0">
              <a:solidFill>
                <a:schemeClr val="bg1"/>
              </a:solidFill>
            </a:endParaRPr>
          </a:p>
        </p:txBody>
      </p:sp>
      <p:sp>
        <p:nvSpPr>
          <p:cNvPr id="51" name="テキスト ボックス 50">
            <a:extLst>
              <a:ext uri="{FF2B5EF4-FFF2-40B4-BE49-F238E27FC236}">
                <a16:creationId xmlns:a16="http://schemas.microsoft.com/office/drawing/2014/main" id="{89A41A35-FAEC-9AFE-C79C-8B255B51792D}"/>
              </a:ext>
            </a:extLst>
          </p:cNvPr>
          <p:cNvSpPr txBox="1"/>
          <p:nvPr/>
        </p:nvSpPr>
        <p:spPr>
          <a:xfrm>
            <a:off x="3937004" y="4010261"/>
            <a:ext cx="2070000" cy="540148"/>
          </a:xfrm>
          <a:prstGeom prst="rect">
            <a:avLst/>
          </a:prstGeom>
          <a:noFill/>
        </p:spPr>
        <p:txBody>
          <a:bodyPr wrap="square" lIns="0" tIns="0" rIns="0" bIns="0" numCol="1" spcCol="0" rtlCol="0" anchor="t" anchorCtr="0">
            <a:spAutoFit/>
          </a:bodyPr>
          <a:lstStyle>
            <a:defPPr>
              <a:defRPr lang="ja-JP"/>
            </a:defPPr>
            <a:lvl1pPr indent="0" algn="ctr">
              <a:lnSpc>
                <a:spcPct val="130000"/>
              </a:lnSpc>
              <a:buFont typeface="Arial" panose="020B0604020202020204" pitchFamily="34" charset="0"/>
              <a:buNone/>
              <a:defRPr sz="1400" b="1">
                <a:solidFill>
                  <a:srgbClr val="758BFD"/>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r>
              <a:rPr lang="ja-JP" altLang="en-US">
                <a:solidFill>
                  <a:srgbClr val="758BFD">
                    <a:alpha val="30000"/>
                  </a:srgbClr>
                </a:solidFill>
              </a:rPr>
              <a:t>個人を適切に捉え</a:t>
            </a:r>
            <a:endParaRPr lang="en-US" altLang="ja-JP" dirty="0">
              <a:solidFill>
                <a:srgbClr val="758BFD">
                  <a:alpha val="30000"/>
                </a:srgbClr>
              </a:solidFill>
            </a:endParaRPr>
          </a:p>
          <a:p>
            <a:r>
              <a:rPr lang="ja-JP" altLang="en-US">
                <a:solidFill>
                  <a:srgbClr val="758BFD">
                    <a:alpha val="30000"/>
                  </a:srgbClr>
                </a:solidFill>
              </a:rPr>
              <a:t>関わり方を変える</a:t>
            </a:r>
            <a:endParaRPr lang="en-US" altLang="ja-JP" dirty="0">
              <a:solidFill>
                <a:srgbClr val="758BFD">
                  <a:alpha val="30000"/>
                </a:srgbClr>
              </a:solidFill>
            </a:endParaRPr>
          </a:p>
        </p:txBody>
      </p:sp>
      <p:cxnSp>
        <p:nvCxnSpPr>
          <p:cNvPr id="12" name="直線コネクタ 11">
            <a:extLst>
              <a:ext uri="{FF2B5EF4-FFF2-40B4-BE49-F238E27FC236}">
                <a16:creationId xmlns:a16="http://schemas.microsoft.com/office/drawing/2014/main" id="{60FB6254-97CC-F327-5B73-1F286A45B0BD}"/>
              </a:ext>
            </a:extLst>
          </p:cNvPr>
          <p:cNvCxnSpPr/>
          <p:nvPr/>
        </p:nvCxnSpPr>
        <p:spPr>
          <a:xfrm>
            <a:off x="1417328" y="3825551"/>
            <a:ext cx="9326678" cy="0"/>
          </a:xfrm>
          <a:prstGeom prst="line">
            <a:avLst/>
          </a:prstGeom>
          <a:ln>
            <a:solidFill>
              <a:srgbClr val="758BFD"/>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261ABDF7-C4C6-ECFB-EF4B-5DFC18B96AB7}"/>
              </a:ext>
            </a:extLst>
          </p:cNvPr>
          <p:cNvSpPr txBox="1"/>
          <p:nvPr/>
        </p:nvSpPr>
        <p:spPr>
          <a:xfrm>
            <a:off x="6305505" y="4010261"/>
            <a:ext cx="2070000" cy="540148"/>
          </a:xfrm>
          <a:prstGeom prst="rect">
            <a:avLst/>
          </a:prstGeom>
          <a:noFill/>
        </p:spPr>
        <p:txBody>
          <a:bodyPr wrap="square" lIns="0" tIns="0" rIns="0" bIns="0" numCol="1" spcCol="0" rtlCol="0" anchor="t" anchorCtr="0">
            <a:spAutoFit/>
          </a:bodyPr>
          <a:lstStyle>
            <a:defPPr>
              <a:defRPr lang="ja-JP"/>
            </a:defPPr>
            <a:lvl1pPr indent="0" algn="ctr">
              <a:lnSpc>
                <a:spcPct val="130000"/>
              </a:lnSpc>
              <a:buFont typeface="Arial" panose="020B0604020202020204" pitchFamily="34" charset="0"/>
              <a:buNone/>
              <a:defRPr sz="1400" b="1">
                <a:solidFill>
                  <a:srgbClr val="758BFD">
                    <a:alpha val="30000"/>
                  </a:srgbClr>
                </a:solidFill>
                <a:latin typeface="Yu Gothic" panose="020B0400000000000000" pitchFamily="34" charset="-128"/>
                <a:ea typeface="Yu Gothic" panose="020B0400000000000000" pitchFamily="34" charset="-128"/>
              </a:defRPr>
            </a:lvl1pPr>
            <a:lvl3pPr marL="1200150" lvl="2" indent="-285750">
              <a:lnSpc>
                <a:spcPct val="150000"/>
              </a:lnSpc>
              <a:buFont typeface="Arial" panose="020B0604020202020204" pitchFamily="34" charset="0"/>
              <a:buChar char="•"/>
              <a:defRPr sz="1400">
                <a:solidFill>
                  <a:schemeClr val="bg1"/>
                </a:solidFill>
              </a:defRPr>
            </a:lvl3pPr>
          </a:lstStyle>
          <a:p>
            <a:r>
              <a:rPr lang="ja-JP" altLang="en-US"/>
              <a:t>成長支援の対話を</a:t>
            </a:r>
            <a:endParaRPr lang="en-US" altLang="ja-JP" dirty="0"/>
          </a:p>
          <a:p>
            <a:r>
              <a:rPr lang="ja-JP" altLang="en-US"/>
              <a:t>サポートする</a:t>
            </a:r>
            <a:endParaRPr lang="en-US" altLang="ja-JP" dirty="0"/>
          </a:p>
        </p:txBody>
      </p:sp>
    </p:spTree>
    <p:extLst>
      <p:ext uri="{BB962C8B-B14F-4D97-AF65-F5344CB8AC3E}">
        <p14:creationId xmlns:p14="http://schemas.microsoft.com/office/powerpoint/2010/main" val="3376032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3341F232-47FD-7C4F-AB52-5F3D3C551687}"/>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1on1</a:t>
            </a:r>
            <a:r>
              <a:rPr kumimoji="1"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1035412"/>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カレンダーをみて予定を入れる</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依頼をする側は、</a:t>
            </a:r>
            <a:r>
              <a:rPr lang="en" altLang="ja-JP" sz="1200" b="1" dirty="0">
                <a:solidFill>
                  <a:srgbClr val="37394E"/>
                </a:solidFill>
                <a:latin typeface="+mn-ea"/>
              </a:rPr>
              <a:t>Outlook</a:t>
            </a:r>
            <a:r>
              <a:rPr lang="ja-JP" altLang="en-US" sz="1200" b="1">
                <a:solidFill>
                  <a:srgbClr val="37394E"/>
                </a:solidFill>
                <a:latin typeface="+mn-ea"/>
              </a:rPr>
              <a:t>や</a:t>
            </a:r>
            <a:r>
              <a:rPr lang="en-US" altLang="ja-JP" sz="1200" b="1" dirty="0">
                <a:solidFill>
                  <a:srgbClr val="37394E"/>
                </a:solidFill>
                <a:latin typeface="+mn-ea"/>
              </a:rPr>
              <a:t>Google</a:t>
            </a:r>
            <a:r>
              <a:rPr lang="ja-JP" altLang="en-US" sz="1200" b="1">
                <a:solidFill>
                  <a:srgbClr val="37394E"/>
                </a:solidFill>
                <a:latin typeface="+mn-ea"/>
              </a:rPr>
              <a:t>カレンダーと同期された</a:t>
            </a:r>
            <a:r>
              <a:rPr lang="en-US" altLang="ja-JP" sz="1200" b="1" dirty="0">
                <a:solidFill>
                  <a:srgbClr val="37394E"/>
                </a:solidFill>
                <a:latin typeface="+mn-ea"/>
              </a:rPr>
              <a:t>KAKEAI</a:t>
            </a:r>
            <a:r>
              <a:rPr lang="ja-JP" altLang="en-US" sz="1200" b="1">
                <a:solidFill>
                  <a:srgbClr val="37394E"/>
                </a:solidFill>
                <a:latin typeface="+mn-ea"/>
              </a:rPr>
              <a:t>内の画面から、空いている時間をクリック。</a:t>
            </a:r>
            <a:endParaRPr lang="en-US" altLang="ja-JP" sz="1200" b="1" dirty="0">
              <a:solidFill>
                <a:srgbClr val="37394E"/>
              </a:solidFill>
              <a:latin typeface="+mn-ea"/>
            </a:endParaRPr>
          </a:p>
        </p:txBody>
      </p:sp>
      <p:sp>
        <p:nvSpPr>
          <p:cNvPr id="55" name="正方形/長方形 54">
            <a:extLst>
              <a:ext uri="{FF2B5EF4-FFF2-40B4-BE49-F238E27FC236}">
                <a16:creationId xmlns:a16="http://schemas.microsoft.com/office/drawing/2014/main" id="{CC451AD2-094B-6D43-A7DA-8DAE72CBB78C}"/>
              </a:ext>
            </a:extLst>
          </p:cNvPr>
          <p:cNvSpPr/>
          <p:nvPr/>
        </p:nvSpPr>
        <p:spPr>
          <a:xfrm>
            <a:off x="323400" y="1765984"/>
            <a:ext cx="1496247" cy="267874"/>
          </a:xfrm>
          <a:prstGeom prst="rect">
            <a:avLst/>
          </a:prstGeom>
          <a:solidFill>
            <a:srgbClr val="FF708B"/>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a:t>部下やメンティー</a:t>
            </a:r>
          </a:p>
        </p:txBody>
      </p:sp>
      <p:pic>
        <p:nvPicPr>
          <p:cNvPr id="16" name="図 15" descr="挿絵 が含まれている画像&#10;&#10;自動的に生成された説明">
            <a:extLst>
              <a:ext uri="{FF2B5EF4-FFF2-40B4-BE49-F238E27FC236}">
                <a16:creationId xmlns:a16="http://schemas.microsoft.com/office/drawing/2014/main" id="{2DC77296-1576-774E-B40B-A32FC35FEB6F}"/>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8" name="スライド番号プレースホルダー 3">
            <a:extLst>
              <a:ext uri="{FF2B5EF4-FFF2-40B4-BE49-F238E27FC236}">
                <a16:creationId xmlns:a16="http://schemas.microsoft.com/office/drawing/2014/main" id="{0E5A448B-9D00-4F43-802C-EDB362237172}"/>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9" name="スライド番号プレースホルダー 3">
            <a:extLst>
              <a:ext uri="{FF2B5EF4-FFF2-40B4-BE49-F238E27FC236}">
                <a16:creationId xmlns:a16="http://schemas.microsoft.com/office/drawing/2014/main" id="{F1CFCE8E-AD25-B945-8F3A-BC9948EA8D2F}"/>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14</a:t>
            </a:fld>
            <a:endParaRPr lang="ja-JP" altLang="en-US">
              <a:solidFill>
                <a:schemeClr val="tx1"/>
              </a:solidFill>
            </a:endParaRPr>
          </a:p>
        </p:txBody>
      </p:sp>
      <p:pic>
        <p:nvPicPr>
          <p:cNvPr id="5" name="図 4">
            <a:extLst>
              <a:ext uri="{FF2B5EF4-FFF2-40B4-BE49-F238E27FC236}">
                <a16:creationId xmlns:a16="http://schemas.microsoft.com/office/drawing/2014/main" id="{CDB76503-4E60-EB4F-A839-61486D54F880}"/>
              </a:ext>
            </a:extLst>
          </p:cNvPr>
          <p:cNvPicPr>
            <a:picLocks noChangeAspect="1"/>
          </p:cNvPicPr>
          <p:nvPr/>
        </p:nvPicPr>
        <p:blipFill>
          <a:blip r:embed="rId4"/>
          <a:stretch>
            <a:fillRect/>
          </a:stretch>
        </p:blipFill>
        <p:spPr>
          <a:xfrm>
            <a:off x="4224554" y="1765984"/>
            <a:ext cx="7642800" cy="4284423"/>
          </a:xfrm>
          <a:prstGeom prst="rect">
            <a:avLst/>
          </a:prstGeom>
          <a:effectLst>
            <a:outerShdw blurRad="164852" sx="102000" sy="102000" algn="ctr" rotWithShape="0">
              <a:prstClr val="black">
                <a:alpha val="16000"/>
              </a:prstClr>
            </a:outerShdw>
          </a:effectLst>
        </p:spPr>
      </p:pic>
      <p:sp>
        <p:nvSpPr>
          <p:cNvPr id="6" name="正方形/長方形 5">
            <a:extLst>
              <a:ext uri="{FF2B5EF4-FFF2-40B4-BE49-F238E27FC236}">
                <a16:creationId xmlns:a16="http://schemas.microsoft.com/office/drawing/2014/main" id="{41C8FBB4-F554-6544-AD79-875E3F01B842}"/>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38B00D8-8B92-3B4D-91AA-A16DB2B096E9}"/>
              </a:ext>
            </a:extLst>
          </p:cNvPr>
          <p:cNvSpPr/>
          <p:nvPr/>
        </p:nvSpPr>
        <p:spPr>
          <a:xfrm>
            <a:off x="12344399" y="1765984"/>
            <a:ext cx="250357"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直角三角形 14">
            <a:extLst>
              <a:ext uri="{FF2B5EF4-FFF2-40B4-BE49-F238E27FC236}">
                <a16:creationId xmlns:a16="http://schemas.microsoft.com/office/drawing/2014/main" id="{71EF91CD-5C9A-B047-9A8E-9E78D8E1860A}"/>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79127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1on1</a:t>
            </a:r>
            <a:r>
              <a:rPr kumimoji="1"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3676135"/>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事前にトピックと求めている対応を選ぶだけ</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依頼をする側は、ここで少し特徴的な事前準備をしてもらいます。</a:t>
            </a:r>
            <a:r>
              <a:rPr lang="ja-JP" altLang="en-US" sz="1200" b="1">
                <a:solidFill>
                  <a:srgbClr val="023AFF"/>
                </a:solidFill>
                <a:latin typeface="+mn-ea"/>
              </a:rPr>
              <a:t>自分が何を話したいのか（トピック）と、トピックごとに、相手にどんな対応をの求めているか？の２つの選択です。</a:t>
            </a:r>
            <a:r>
              <a:rPr lang="ja-JP" altLang="en-US" sz="1200" b="1">
                <a:solidFill>
                  <a:srgbClr val="37394E"/>
                </a:solidFill>
                <a:latin typeface="+mn-ea"/>
              </a:rPr>
              <a:t>選ぶだけで</a:t>
            </a:r>
            <a:r>
              <a:rPr lang="en-US" altLang="ja-JP" sz="1200" b="1" dirty="0">
                <a:solidFill>
                  <a:srgbClr val="37394E"/>
                </a:solidFill>
                <a:latin typeface="+mn-ea"/>
              </a:rPr>
              <a:t>OK</a:t>
            </a:r>
            <a:r>
              <a:rPr lang="ja-JP" altLang="en-US" sz="1200" b="1">
                <a:solidFill>
                  <a:srgbClr val="37394E"/>
                </a:solidFill>
                <a:latin typeface="+mn-ea"/>
              </a:rPr>
              <a:t>です。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複数のトピックを選択できます。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企業単位で選択肢となるトピックのカスタマイズも可能です。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とてもシンプルな仕組みですが、</a:t>
            </a:r>
            <a:br>
              <a:rPr lang="ja-JP" altLang="en-US" sz="1200" b="1">
                <a:solidFill>
                  <a:srgbClr val="37394E"/>
                </a:solidFill>
                <a:latin typeface="+mn-ea"/>
              </a:rPr>
            </a:br>
            <a:r>
              <a:rPr lang="ja-JP" altLang="en-US" sz="1200" b="1">
                <a:solidFill>
                  <a:srgbClr val="37394E"/>
                </a:solidFill>
                <a:latin typeface="+mn-ea"/>
              </a:rPr>
              <a:t>「相手にはっきり言えない要望を選ぶだけで伝えられる」「事前に少し考えることで、ミーティングの時間が生産的になる」「こんな話しをしていんだ</a:t>
            </a:r>
            <a:r>
              <a:rPr lang="en-US" altLang="ja-JP" sz="1200" b="1" dirty="0">
                <a:solidFill>
                  <a:srgbClr val="37394E"/>
                </a:solidFill>
                <a:latin typeface="+mn-ea"/>
              </a:rPr>
              <a:t> </a:t>
            </a:r>
            <a:r>
              <a:rPr lang="ja-JP" altLang="en-US" sz="1200" b="1">
                <a:solidFill>
                  <a:srgbClr val="37394E"/>
                </a:solidFill>
                <a:latin typeface="+mn-ea"/>
              </a:rPr>
              <a:t>という安心感がある」</a:t>
            </a:r>
            <a:br>
              <a:rPr lang="ja-JP" altLang="en-US" sz="1200" b="1">
                <a:solidFill>
                  <a:srgbClr val="37394E"/>
                </a:solidFill>
                <a:latin typeface="+mn-ea"/>
              </a:rPr>
            </a:br>
            <a:r>
              <a:rPr lang="ja-JP" altLang="en-US" sz="1200" b="1">
                <a:solidFill>
                  <a:srgbClr val="37394E"/>
                </a:solidFill>
                <a:latin typeface="+mn-ea"/>
              </a:rPr>
              <a:t>このようなお声をいただきます。</a:t>
            </a:r>
          </a:p>
        </p:txBody>
      </p:sp>
      <p:sp>
        <p:nvSpPr>
          <p:cNvPr id="5" name="正方形/長方形 4">
            <a:extLst>
              <a:ext uri="{FF2B5EF4-FFF2-40B4-BE49-F238E27FC236}">
                <a16:creationId xmlns:a16="http://schemas.microsoft.com/office/drawing/2014/main" id="{3BF5BF19-E6B6-FD41-804E-56B75C034351}"/>
              </a:ext>
            </a:extLst>
          </p:cNvPr>
          <p:cNvSpPr/>
          <p:nvPr/>
        </p:nvSpPr>
        <p:spPr>
          <a:xfrm>
            <a:off x="323400" y="1765984"/>
            <a:ext cx="1496247" cy="267874"/>
          </a:xfrm>
          <a:prstGeom prst="rect">
            <a:avLst/>
          </a:prstGeom>
          <a:solidFill>
            <a:srgbClr val="FF708B"/>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a:t>部下やメンティー</a:t>
            </a:r>
          </a:p>
        </p:txBody>
      </p:sp>
      <p:pic>
        <p:nvPicPr>
          <p:cNvPr id="16" name="図 15" descr="挿絵 が含まれている画像&#10;&#10;自動的に生成された説明">
            <a:extLst>
              <a:ext uri="{FF2B5EF4-FFF2-40B4-BE49-F238E27FC236}">
                <a16:creationId xmlns:a16="http://schemas.microsoft.com/office/drawing/2014/main" id="{3EC6116B-130D-CB4A-94C7-B0B92D9AEC0C}"/>
              </a:ext>
            </a:extLst>
          </p:cNvPr>
          <p:cNvPicPr>
            <a:picLocks noChangeAspect="1"/>
          </p:cNvPicPr>
          <p:nvPr/>
        </p:nvPicPr>
        <p:blipFill>
          <a:blip r:embed="rId3"/>
          <a:stretch>
            <a:fillRect/>
          </a:stretch>
        </p:blipFill>
        <p:spPr>
          <a:xfrm>
            <a:off x="5759572" y="6586495"/>
            <a:ext cx="672856" cy="180000"/>
          </a:xfrm>
          <a:prstGeom prst="rect">
            <a:avLst/>
          </a:prstGeom>
        </p:spPr>
      </p:pic>
      <p:sp>
        <p:nvSpPr>
          <p:cNvPr id="20" name="スライド番号プレースホルダー 3">
            <a:extLst>
              <a:ext uri="{FF2B5EF4-FFF2-40B4-BE49-F238E27FC236}">
                <a16:creationId xmlns:a16="http://schemas.microsoft.com/office/drawing/2014/main" id="{77F96B62-C932-4A4C-93C9-0A09045087F1}"/>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21" name="スライド番号プレースホルダー 3">
            <a:extLst>
              <a:ext uri="{FF2B5EF4-FFF2-40B4-BE49-F238E27FC236}">
                <a16:creationId xmlns:a16="http://schemas.microsoft.com/office/drawing/2014/main" id="{A9F2E413-F7E9-354D-955C-FA6BDACECB49}"/>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15</a:t>
            </a:fld>
            <a:endParaRPr lang="ja-JP" altLang="en-US">
              <a:solidFill>
                <a:schemeClr val="tx1"/>
              </a:solidFill>
            </a:endParaRPr>
          </a:p>
        </p:txBody>
      </p:sp>
      <p:sp>
        <p:nvSpPr>
          <p:cNvPr id="22" name="正方形/長方形 21">
            <a:extLst>
              <a:ext uri="{FF2B5EF4-FFF2-40B4-BE49-F238E27FC236}">
                <a16:creationId xmlns:a16="http://schemas.microsoft.com/office/drawing/2014/main" id="{FDB5FE47-B57C-4A4E-AC8D-E8367EE41707}"/>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EC9E53F-2843-F141-9860-35C7F3ED4897}"/>
              </a:ext>
            </a:extLst>
          </p:cNvPr>
          <p:cNvPicPr>
            <a:picLocks noChangeAspect="1"/>
          </p:cNvPicPr>
          <p:nvPr/>
        </p:nvPicPr>
        <p:blipFill>
          <a:blip r:embed="rId4"/>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23" name="正方形/長方形 22">
            <a:extLst>
              <a:ext uri="{FF2B5EF4-FFF2-40B4-BE49-F238E27FC236}">
                <a16:creationId xmlns:a16="http://schemas.microsoft.com/office/drawing/2014/main" id="{651C1F22-4596-C64E-BDAF-5E2F9EC7E5C6}"/>
              </a:ext>
            </a:extLst>
          </p:cNvPr>
          <p:cNvSpPr/>
          <p:nvPr/>
        </p:nvSpPr>
        <p:spPr>
          <a:xfrm>
            <a:off x="12344399" y="1765984"/>
            <a:ext cx="250357"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a:extLst>
              <a:ext uri="{FF2B5EF4-FFF2-40B4-BE49-F238E27FC236}">
                <a16:creationId xmlns:a16="http://schemas.microsoft.com/office/drawing/2014/main" id="{F62871E8-E40C-BD47-9052-4F9E8615220A}"/>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1C21E10-2600-7BFE-06FF-054BFDCECF13}"/>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23085658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1on1</a:t>
            </a:r>
            <a:r>
              <a:rPr kumimoji="1"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2955937"/>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事前に軽く目を通すだけ</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依頼ミーティングが設定されると、お互いの</a:t>
            </a:r>
            <a:r>
              <a:rPr lang="en" altLang="ja-JP" sz="1200" b="1" dirty="0">
                <a:solidFill>
                  <a:srgbClr val="37394E"/>
                </a:solidFill>
                <a:latin typeface="+mn-ea"/>
              </a:rPr>
              <a:t>Outlook</a:t>
            </a:r>
            <a:r>
              <a:rPr lang="ja-JP" altLang="en-US" sz="1200" b="1">
                <a:solidFill>
                  <a:srgbClr val="37394E"/>
                </a:solidFill>
                <a:latin typeface="+mn-ea"/>
              </a:rPr>
              <a:t>カレンダーや</a:t>
            </a:r>
            <a:r>
              <a:rPr lang="en-US" altLang="ja-JP" sz="1200" b="1" dirty="0">
                <a:solidFill>
                  <a:srgbClr val="37394E"/>
                </a:solidFill>
                <a:latin typeface="+mn-ea"/>
              </a:rPr>
              <a:t>Google</a:t>
            </a:r>
            <a:r>
              <a:rPr lang="ja-JP" altLang="en-US" sz="1200" b="1">
                <a:solidFill>
                  <a:srgbClr val="37394E"/>
                </a:solidFill>
                <a:latin typeface="+mn-ea"/>
              </a:rPr>
              <a:t>カレンダーに反映され、相手には</a:t>
            </a:r>
            <a:r>
              <a:rPr lang="en" altLang="ja-JP" sz="1200" b="1" dirty="0">
                <a:solidFill>
                  <a:srgbClr val="37394E"/>
                </a:solidFill>
                <a:latin typeface="+mn-ea"/>
              </a:rPr>
              <a:t>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やメールでお知らせが届きます。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特に相手が部下の場合「ミーティングを入れられたはいいけれど、何を話すんだろう。不安だな。うまく対応できるのか。辞めるとでもいうのか</a:t>
            </a:r>
            <a:r>
              <a:rPr lang="en-US" altLang="ja-JP" sz="1200" b="1" dirty="0">
                <a:solidFill>
                  <a:srgbClr val="37394E"/>
                </a:solidFill>
                <a:latin typeface="+mn-ea"/>
              </a:rPr>
              <a:t>...</a:t>
            </a:r>
            <a:r>
              <a:rPr lang="ja-JP" altLang="en-US" sz="1200" b="1">
                <a:solidFill>
                  <a:srgbClr val="37394E"/>
                </a:solidFill>
                <a:latin typeface="+mn-ea"/>
              </a:rPr>
              <a:t>」そんな気の重さもあるでしょう。</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ミーティングを申し込まれた側には、</a:t>
            </a:r>
            <a:r>
              <a:rPr lang="en" altLang="ja-JP" sz="1200" b="1" dirty="0">
                <a:solidFill>
                  <a:srgbClr val="37394E"/>
                </a:solidFill>
                <a:latin typeface="+mn-ea"/>
              </a:rPr>
              <a:t>KAKEAI</a:t>
            </a:r>
            <a:r>
              <a:rPr lang="ja-JP" altLang="en-US" sz="1200" b="1">
                <a:solidFill>
                  <a:srgbClr val="37394E"/>
                </a:solidFill>
                <a:latin typeface="+mn-ea"/>
              </a:rPr>
              <a:t>が３つのヒントを提示します。</a:t>
            </a:r>
          </a:p>
        </p:txBody>
      </p:sp>
      <p:sp>
        <p:nvSpPr>
          <p:cNvPr id="29" name="正方形/長方形 28">
            <a:extLst>
              <a:ext uri="{FF2B5EF4-FFF2-40B4-BE49-F238E27FC236}">
                <a16:creationId xmlns:a16="http://schemas.microsoft.com/office/drawing/2014/main" id="{37DB6DE4-CE2B-2243-9558-42886126A273}"/>
              </a:ext>
            </a:extLst>
          </p:cNvPr>
          <p:cNvSpPr/>
          <p:nvPr/>
        </p:nvSpPr>
        <p:spPr>
          <a:xfrm>
            <a:off x="323400" y="1765984"/>
            <a:ext cx="1496247" cy="267874"/>
          </a:xfrm>
          <a:prstGeom prst="rect">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200"/>
              <a:t>上司</a:t>
            </a:r>
            <a:r>
              <a:rPr kumimoji="1" lang="ja-JP" altLang="en-US" sz="1200"/>
              <a:t>やメンター</a:t>
            </a:r>
          </a:p>
        </p:txBody>
      </p:sp>
      <p:pic>
        <p:nvPicPr>
          <p:cNvPr id="16" name="図 15" descr="挿絵 が含まれている画像&#10;&#10;自動的に生成された説明">
            <a:extLst>
              <a:ext uri="{FF2B5EF4-FFF2-40B4-BE49-F238E27FC236}">
                <a16:creationId xmlns:a16="http://schemas.microsoft.com/office/drawing/2014/main" id="{DF1CB489-F5A0-544D-A756-3917EADA44F3}"/>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8" name="スライド番号プレースホルダー 3">
            <a:extLst>
              <a:ext uri="{FF2B5EF4-FFF2-40B4-BE49-F238E27FC236}">
                <a16:creationId xmlns:a16="http://schemas.microsoft.com/office/drawing/2014/main" id="{68C1EB68-6F37-1A4D-834A-FBBA60C7264E}"/>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9" name="スライド番号プレースホルダー 3">
            <a:extLst>
              <a:ext uri="{FF2B5EF4-FFF2-40B4-BE49-F238E27FC236}">
                <a16:creationId xmlns:a16="http://schemas.microsoft.com/office/drawing/2014/main" id="{B296E6AF-10C5-0147-9326-251813EFC88C}"/>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16</a:t>
            </a:fld>
            <a:endParaRPr lang="ja-JP" altLang="en-US">
              <a:solidFill>
                <a:schemeClr val="tx1"/>
              </a:solidFill>
            </a:endParaRPr>
          </a:p>
        </p:txBody>
      </p:sp>
      <p:pic>
        <p:nvPicPr>
          <p:cNvPr id="2" name="図 1">
            <a:extLst>
              <a:ext uri="{FF2B5EF4-FFF2-40B4-BE49-F238E27FC236}">
                <a16:creationId xmlns:a16="http://schemas.microsoft.com/office/drawing/2014/main" id="{DE452979-2707-A64D-8DD7-F0EEB6345F89}"/>
              </a:ext>
            </a:extLst>
          </p:cNvPr>
          <p:cNvPicPr>
            <a:picLocks noChangeAspect="1"/>
          </p:cNvPicPr>
          <p:nvPr/>
        </p:nvPicPr>
        <p:blipFill>
          <a:blip r:embed="rId4"/>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21" name="正方形/長方形 20">
            <a:extLst>
              <a:ext uri="{FF2B5EF4-FFF2-40B4-BE49-F238E27FC236}">
                <a16:creationId xmlns:a16="http://schemas.microsoft.com/office/drawing/2014/main" id="{B204BDDD-E94E-9743-8F92-2D3CCA091750}"/>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a:extLst>
              <a:ext uri="{FF2B5EF4-FFF2-40B4-BE49-F238E27FC236}">
                <a16:creationId xmlns:a16="http://schemas.microsoft.com/office/drawing/2014/main" id="{1CE1522B-A7FD-C54D-951D-D83766988B41}"/>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E488583-AA06-A945-DB0E-A5EB31207B33}"/>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21183167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8BD4D308-90C3-BF40-8DCE-3676283353C7}"/>
              </a:ext>
            </a:extLst>
          </p:cNvPr>
          <p:cNvPicPr>
            <a:picLocks noChangeAspect="1"/>
          </p:cNvPicPr>
          <p:nvPr/>
        </p:nvPicPr>
        <p:blipFill>
          <a:blip r:embed="rId3"/>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1on1</a:t>
            </a:r>
            <a:r>
              <a:rPr kumimoji="1"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2955937"/>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事前に軽く目を通すだけ</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依頼ミーティングが設定されると、お互いの</a:t>
            </a:r>
            <a:r>
              <a:rPr lang="en" altLang="ja-JP" sz="1200" b="1" dirty="0">
                <a:solidFill>
                  <a:srgbClr val="37394E"/>
                </a:solidFill>
                <a:latin typeface="+mn-ea"/>
              </a:rPr>
              <a:t>Outlook</a:t>
            </a:r>
            <a:r>
              <a:rPr lang="ja-JP" altLang="en-US" sz="1200" b="1">
                <a:solidFill>
                  <a:srgbClr val="37394E"/>
                </a:solidFill>
                <a:latin typeface="+mn-ea"/>
              </a:rPr>
              <a:t>カレンダーや</a:t>
            </a:r>
            <a:r>
              <a:rPr lang="en-US" altLang="ja-JP" sz="1200" b="1" dirty="0">
                <a:solidFill>
                  <a:srgbClr val="37394E"/>
                </a:solidFill>
                <a:latin typeface="+mn-ea"/>
              </a:rPr>
              <a:t>Google</a:t>
            </a:r>
            <a:r>
              <a:rPr lang="ja-JP" altLang="en-US" sz="1200" b="1">
                <a:solidFill>
                  <a:srgbClr val="37394E"/>
                </a:solidFill>
                <a:latin typeface="+mn-ea"/>
              </a:rPr>
              <a:t>カレンダーに反映され、相手には</a:t>
            </a:r>
            <a:r>
              <a:rPr lang="en" altLang="ja-JP" sz="1200" b="1" dirty="0">
                <a:solidFill>
                  <a:srgbClr val="37394E"/>
                </a:solidFill>
                <a:latin typeface="+mn-ea"/>
              </a:rPr>
              <a:t>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やメールでお知らせが届きます。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特に相手が部下の場合「ミーティングを入れられたはいいけれど、何を話すんだろう。不安だな。うまく対応できるのか。辞めるとでもいうのか</a:t>
            </a:r>
            <a:r>
              <a:rPr lang="en-US" altLang="ja-JP" sz="1200" b="1" dirty="0">
                <a:solidFill>
                  <a:srgbClr val="37394E"/>
                </a:solidFill>
                <a:latin typeface="+mn-ea"/>
              </a:rPr>
              <a:t>...</a:t>
            </a:r>
            <a:r>
              <a:rPr lang="ja-JP" altLang="en-US" sz="1200" b="1">
                <a:solidFill>
                  <a:srgbClr val="37394E"/>
                </a:solidFill>
                <a:latin typeface="+mn-ea"/>
              </a:rPr>
              <a:t>」そんな気の重さもあるでしょう。</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ミーティングを申し込まれた側には、</a:t>
            </a:r>
            <a:r>
              <a:rPr lang="en" altLang="ja-JP" sz="1200" b="1" dirty="0">
                <a:solidFill>
                  <a:srgbClr val="37394E"/>
                </a:solidFill>
                <a:latin typeface="+mn-ea"/>
              </a:rPr>
              <a:t>KAKEAI</a:t>
            </a:r>
            <a:r>
              <a:rPr lang="ja-JP" altLang="en-US" sz="1200" b="1">
                <a:solidFill>
                  <a:srgbClr val="37394E"/>
                </a:solidFill>
                <a:latin typeface="+mn-ea"/>
              </a:rPr>
              <a:t>が３つのヒントを提示します。</a:t>
            </a:r>
          </a:p>
        </p:txBody>
      </p:sp>
      <p:cxnSp>
        <p:nvCxnSpPr>
          <p:cNvPr id="23" name="直線コネクタ 22">
            <a:extLst>
              <a:ext uri="{FF2B5EF4-FFF2-40B4-BE49-F238E27FC236}">
                <a16:creationId xmlns:a16="http://schemas.microsoft.com/office/drawing/2014/main" id="{3B1292B2-E841-3E4D-87F4-8E7B61598FDB}"/>
              </a:ext>
            </a:extLst>
          </p:cNvPr>
          <p:cNvCxnSpPr>
            <a:cxnSpLocks/>
          </p:cNvCxnSpPr>
          <p:nvPr/>
        </p:nvCxnSpPr>
        <p:spPr>
          <a:xfrm>
            <a:off x="8771098" y="3390516"/>
            <a:ext cx="81837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円/楕円 25">
            <a:extLst>
              <a:ext uri="{FF2B5EF4-FFF2-40B4-BE49-F238E27FC236}">
                <a16:creationId xmlns:a16="http://schemas.microsoft.com/office/drawing/2014/main" id="{B77F42BB-A806-394B-A97E-A5F7B73E453F}"/>
              </a:ext>
            </a:extLst>
          </p:cNvPr>
          <p:cNvSpPr/>
          <p:nvPr/>
        </p:nvSpPr>
        <p:spPr>
          <a:xfrm>
            <a:off x="454726" y="5577966"/>
            <a:ext cx="426720" cy="426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a:p>
        </p:txBody>
      </p:sp>
      <p:sp>
        <p:nvSpPr>
          <p:cNvPr id="27" name="正方形/長方形 26">
            <a:extLst>
              <a:ext uri="{FF2B5EF4-FFF2-40B4-BE49-F238E27FC236}">
                <a16:creationId xmlns:a16="http://schemas.microsoft.com/office/drawing/2014/main" id="{1F2E185E-99D9-DF41-97ED-2BA0433386D4}"/>
              </a:ext>
            </a:extLst>
          </p:cNvPr>
          <p:cNvSpPr/>
          <p:nvPr/>
        </p:nvSpPr>
        <p:spPr>
          <a:xfrm>
            <a:off x="881446" y="5483063"/>
            <a:ext cx="2983175" cy="709618"/>
          </a:xfrm>
          <a:prstGeom prst="rect">
            <a:avLst/>
          </a:prstGeom>
        </p:spPr>
        <p:txBody>
          <a:bodyPr wrap="square">
            <a:spAutoFit/>
          </a:bodyPr>
          <a:lstStyle/>
          <a:p>
            <a:pPr>
              <a:lnSpc>
                <a:spcPct val="130000"/>
              </a:lnSpc>
            </a:pPr>
            <a:r>
              <a:rPr lang="ja-JP" altLang="en-US" sz="1600" b="1">
                <a:solidFill>
                  <a:srgbClr val="FF0000"/>
                </a:solidFill>
                <a:latin typeface="+mn-ea"/>
              </a:rPr>
              <a:t>もちろん、</a:t>
            </a:r>
            <a:endParaRPr lang="en-US" altLang="ja-JP" sz="1600" b="1" dirty="0">
              <a:solidFill>
                <a:srgbClr val="FF0000"/>
              </a:solidFill>
              <a:latin typeface="+mn-ea"/>
            </a:endParaRPr>
          </a:p>
          <a:p>
            <a:pPr>
              <a:lnSpc>
                <a:spcPct val="130000"/>
              </a:lnSpc>
            </a:pPr>
            <a:r>
              <a:rPr lang="ja-JP" altLang="en-US" sz="1600" b="1">
                <a:solidFill>
                  <a:srgbClr val="FF0000"/>
                </a:solidFill>
                <a:latin typeface="+mn-ea"/>
              </a:rPr>
              <a:t>求められている対応がわかる。</a:t>
            </a:r>
          </a:p>
        </p:txBody>
      </p:sp>
      <p:cxnSp>
        <p:nvCxnSpPr>
          <p:cNvPr id="28" name="直線コネクタ 27">
            <a:extLst>
              <a:ext uri="{FF2B5EF4-FFF2-40B4-BE49-F238E27FC236}">
                <a16:creationId xmlns:a16="http://schemas.microsoft.com/office/drawing/2014/main" id="{B081ED47-7E73-BC4A-A28C-979DD351432D}"/>
              </a:ext>
            </a:extLst>
          </p:cNvPr>
          <p:cNvCxnSpPr>
            <a:cxnSpLocks/>
          </p:cNvCxnSpPr>
          <p:nvPr/>
        </p:nvCxnSpPr>
        <p:spPr>
          <a:xfrm flipV="1">
            <a:off x="4683000" y="3390516"/>
            <a:ext cx="4088098" cy="231359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785B8456-B6E4-D944-AB71-96517398AABB}"/>
              </a:ext>
            </a:extLst>
          </p:cNvPr>
          <p:cNvSpPr/>
          <p:nvPr/>
        </p:nvSpPr>
        <p:spPr>
          <a:xfrm>
            <a:off x="323400" y="1765984"/>
            <a:ext cx="1496247" cy="267874"/>
          </a:xfrm>
          <a:prstGeom prst="rect">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200"/>
              <a:t>上司</a:t>
            </a:r>
            <a:r>
              <a:rPr kumimoji="1" lang="ja-JP" altLang="en-US" sz="1200"/>
              <a:t>やメンター</a:t>
            </a:r>
          </a:p>
        </p:txBody>
      </p:sp>
      <p:pic>
        <p:nvPicPr>
          <p:cNvPr id="21" name="図 20" descr="挿絵 が含まれている画像&#10;&#10;自動的に生成された説明">
            <a:extLst>
              <a:ext uri="{FF2B5EF4-FFF2-40B4-BE49-F238E27FC236}">
                <a16:creationId xmlns:a16="http://schemas.microsoft.com/office/drawing/2014/main" id="{97950411-9D78-1F44-969D-072C372B2D8F}"/>
              </a:ext>
            </a:extLst>
          </p:cNvPr>
          <p:cNvPicPr>
            <a:picLocks noChangeAspect="1"/>
          </p:cNvPicPr>
          <p:nvPr/>
        </p:nvPicPr>
        <p:blipFill>
          <a:blip r:embed="rId4"/>
          <a:stretch>
            <a:fillRect/>
          </a:stretch>
        </p:blipFill>
        <p:spPr>
          <a:xfrm>
            <a:off x="5759572" y="6586495"/>
            <a:ext cx="672856" cy="180000"/>
          </a:xfrm>
          <a:prstGeom prst="rect">
            <a:avLst/>
          </a:prstGeom>
        </p:spPr>
      </p:pic>
      <p:sp>
        <p:nvSpPr>
          <p:cNvPr id="22" name="スライド番号プレースホルダー 3">
            <a:extLst>
              <a:ext uri="{FF2B5EF4-FFF2-40B4-BE49-F238E27FC236}">
                <a16:creationId xmlns:a16="http://schemas.microsoft.com/office/drawing/2014/main" id="{3193E6B2-48EB-2C40-B966-3BEDD84703CC}"/>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31" name="スライド番号プレースホルダー 3">
            <a:extLst>
              <a:ext uri="{FF2B5EF4-FFF2-40B4-BE49-F238E27FC236}">
                <a16:creationId xmlns:a16="http://schemas.microsoft.com/office/drawing/2014/main" id="{E51F6E4A-6C23-F64A-BFAA-37E7672E315C}"/>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17</a:t>
            </a:fld>
            <a:endParaRPr lang="ja-JP" altLang="en-US">
              <a:solidFill>
                <a:schemeClr val="tx1"/>
              </a:solidFill>
            </a:endParaRPr>
          </a:p>
        </p:txBody>
      </p:sp>
      <p:sp>
        <p:nvSpPr>
          <p:cNvPr id="32" name="正方形/長方形 31">
            <a:extLst>
              <a:ext uri="{FF2B5EF4-FFF2-40B4-BE49-F238E27FC236}">
                <a16:creationId xmlns:a16="http://schemas.microsoft.com/office/drawing/2014/main" id="{F26A4C46-3953-594F-B177-7D2C02B27CA2}"/>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65FE08A-6C62-0A4C-AE22-2DFD0284AD1B}"/>
              </a:ext>
            </a:extLst>
          </p:cNvPr>
          <p:cNvSpPr/>
          <p:nvPr/>
        </p:nvSpPr>
        <p:spPr>
          <a:xfrm>
            <a:off x="12344399" y="1765984"/>
            <a:ext cx="250357"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直角三角形 19">
            <a:extLst>
              <a:ext uri="{FF2B5EF4-FFF2-40B4-BE49-F238E27FC236}">
                <a16:creationId xmlns:a16="http://schemas.microsoft.com/office/drawing/2014/main" id="{4435FD08-D8D1-B642-80CC-73B587C59F56}"/>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EE70698-3EC2-E40B-4609-625FF1C52F4B}"/>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2161200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AE26C33-C07C-9F48-907C-3C5F8C730C91}"/>
              </a:ext>
            </a:extLst>
          </p:cNvPr>
          <p:cNvPicPr>
            <a:picLocks noChangeAspect="1"/>
          </p:cNvPicPr>
          <p:nvPr/>
        </p:nvPicPr>
        <p:blipFill>
          <a:blip r:embed="rId3"/>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1on1</a:t>
            </a:r>
            <a:r>
              <a:rPr kumimoji="1"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26" name="円/楕円 25">
            <a:extLst>
              <a:ext uri="{FF2B5EF4-FFF2-40B4-BE49-F238E27FC236}">
                <a16:creationId xmlns:a16="http://schemas.microsoft.com/office/drawing/2014/main" id="{B77F42BB-A806-394B-A97E-A5F7B73E453F}"/>
              </a:ext>
            </a:extLst>
          </p:cNvPr>
          <p:cNvSpPr/>
          <p:nvPr/>
        </p:nvSpPr>
        <p:spPr>
          <a:xfrm>
            <a:off x="454726" y="5577966"/>
            <a:ext cx="426720" cy="426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2</a:t>
            </a:r>
            <a:endParaRPr kumimoji="1" lang="ja-JP" altLang="en-US"/>
          </a:p>
        </p:txBody>
      </p:sp>
      <p:sp>
        <p:nvSpPr>
          <p:cNvPr id="27" name="正方形/長方形 26">
            <a:extLst>
              <a:ext uri="{FF2B5EF4-FFF2-40B4-BE49-F238E27FC236}">
                <a16:creationId xmlns:a16="http://schemas.microsoft.com/office/drawing/2014/main" id="{1F2E185E-99D9-DF41-97ED-2BA0433386D4}"/>
              </a:ext>
            </a:extLst>
          </p:cNvPr>
          <p:cNvSpPr/>
          <p:nvPr/>
        </p:nvSpPr>
        <p:spPr>
          <a:xfrm>
            <a:off x="881446" y="5577966"/>
            <a:ext cx="3092677" cy="709618"/>
          </a:xfrm>
          <a:prstGeom prst="rect">
            <a:avLst/>
          </a:prstGeom>
        </p:spPr>
        <p:txBody>
          <a:bodyPr wrap="square">
            <a:spAutoFit/>
          </a:bodyPr>
          <a:lstStyle/>
          <a:p>
            <a:pPr>
              <a:lnSpc>
                <a:spcPct val="130000"/>
              </a:lnSpc>
            </a:pPr>
            <a:r>
              <a:rPr lang="ja-JP" altLang="en-US" sz="1600" b="1">
                <a:solidFill>
                  <a:srgbClr val="FF0000"/>
                </a:solidFill>
                <a:latin typeface="+mn-ea"/>
              </a:rPr>
              <a:t>自分自身が得意なテーマか、</a:t>
            </a:r>
            <a:endParaRPr lang="en-US" altLang="ja-JP" sz="1600" b="1" dirty="0">
              <a:solidFill>
                <a:srgbClr val="FF0000"/>
              </a:solidFill>
              <a:latin typeface="+mn-ea"/>
            </a:endParaRPr>
          </a:p>
          <a:p>
            <a:pPr>
              <a:lnSpc>
                <a:spcPct val="130000"/>
              </a:lnSpc>
            </a:pPr>
            <a:r>
              <a:rPr lang="ja-JP" altLang="en-US" sz="1600" b="1">
                <a:solidFill>
                  <a:srgbClr val="FF0000"/>
                </a:solidFill>
                <a:latin typeface="+mn-ea"/>
              </a:rPr>
              <a:t>苦手なテーマかがわかる！</a:t>
            </a:r>
          </a:p>
        </p:txBody>
      </p:sp>
      <p:cxnSp>
        <p:nvCxnSpPr>
          <p:cNvPr id="31" name="直線コネクタ 30">
            <a:extLst>
              <a:ext uri="{FF2B5EF4-FFF2-40B4-BE49-F238E27FC236}">
                <a16:creationId xmlns:a16="http://schemas.microsoft.com/office/drawing/2014/main" id="{4129986D-D8CF-6442-9663-B4C489E1D157}"/>
              </a:ext>
            </a:extLst>
          </p:cNvPr>
          <p:cNvCxnSpPr>
            <a:cxnSpLocks/>
          </p:cNvCxnSpPr>
          <p:nvPr/>
        </p:nvCxnSpPr>
        <p:spPr>
          <a:xfrm flipV="1">
            <a:off x="3681046" y="4079631"/>
            <a:ext cx="2208482" cy="154525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CC6667BC-7D02-E743-B6B4-2E5BE0CC1943}"/>
              </a:ext>
            </a:extLst>
          </p:cNvPr>
          <p:cNvSpPr/>
          <p:nvPr/>
        </p:nvSpPr>
        <p:spPr>
          <a:xfrm>
            <a:off x="323999" y="2084658"/>
            <a:ext cx="3650124" cy="2955937"/>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事前に軽く目を通すだけ</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依頼ミーティングが設定されると、お互いの</a:t>
            </a:r>
            <a:r>
              <a:rPr lang="en" altLang="ja-JP" sz="1200" b="1" dirty="0">
                <a:solidFill>
                  <a:srgbClr val="37394E"/>
                </a:solidFill>
                <a:latin typeface="+mn-ea"/>
              </a:rPr>
              <a:t>Outlook</a:t>
            </a:r>
            <a:r>
              <a:rPr lang="ja-JP" altLang="en-US" sz="1200" b="1">
                <a:solidFill>
                  <a:srgbClr val="37394E"/>
                </a:solidFill>
                <a:latin typeface="+mn-ea"/>
              </a:rPr>
              <a:t>カレンダーや</a:t>
            </a:r>
            <a:r>
              <a:rPr lang="en-US" altLang="ja-JP" sz="1200" b="1" dirty="0">
                <a:solidFill>
                  <a:srgbClr val="37394E"/>
                </a:solidFill>
                <a:latin typeface="+mn-ea"/>
              </a:rPr>
              <a:t>Google</a:t>
            </a:r>
            <a:r>
              <a:rPr lang="ja-JP" altLang="en-US" sz="1200" b="1">
                <a:solidFill>
                  <a:srgbClr val="37394E"/>
                </a:solidFill>
                <a:latin typeface="+mn-ea"/>
              </a:rPr>
              <a:t>カレンダーに反映され、相手には</a:t>
            </a:r>
            <a:r>
              <a:rPr lang="en" altLang="ja-JP" sz="1200" b="1" dirty="0">
                <a:solidFill>
                  <a:srgbClr val="37394E"/>
                </a:solidFill>
                <a:latin typeface="+mn-ea"/>
              </a:rPr>
              <a:t>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やメールでお知らせが届きます。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特に相手が部下の場合「ミーティングを入れられたはいいけれど、何を話すんだろう。不安だな。うまく対応できるのか。辞めるとでもいうのか</a:t>
            </a:r>
            <a:r>
              <a:rPr lang="en-US" altLang="ja-JP" sz="1200" b="1" dirty="0">
                <a:solidFill>
                  <a:srgbClr val="37394E"/>
                </a:solidFill>
                <a:latin typeface="+mn-ea"/>
              </a:rPr>
              <a:t>...</a:t>
            </a:r>
            <a:r>
              <a:rPr lang="ja-JP" altLang="en-US" sz="1200" b="1">
                <a:solidFill>
                  <a:srgbClr val="37394E"/>
                </a:solidFill>
                <a:latin typeface="+mn-ea"/>
              </a:rPr>
              <a:t>」そんな気の重さもあるでしょう。</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ミーティングを申し込まれた側には、</a:t>
            </a:r>
            <a:r>
              <a:rPr lang="en" altLang="ja-JP" sz="1200" b="1" dirty="0">
                <a:solidFill>
                  <a:srgbClr val="37394E"/>
                </a:solidFill>
                <a:latin typeface="+mn-ea"/>
              </a:rPr>
              <a:t>KAKEAI</a:t>
            </a:r>
            <a:r>
              <a:rPr lang="ja-JP" altLang="en-US" sz="1200" b="1">
                <a:solidFill>
                  <a:srgbClr val="37394E"/>
                </a:solidFill>
                <a:latin typeface="+mn-ea"/>
              </a:rPr>
              <a:t>が３つのヒントを提示します。</a:t>
            </a:r>
          </a:p>
        </p:txBody>
      </p:sp>
      <p:sp>
        <p:nvSpPr>
          <p:cNvPr id="35" name="正方形/長方形 34">
            <a:extLst>
              <a:ext uri="{FF2B5EF4-FFF2-40B4-BE49-F238E27FC236}">
                <a16:creationId xmlns:a16="http://schemas.microsoft.com/office/drawing/2014/main" id="{BE13BF11-D930-7844-9B8B-F49308951D0A}"/>
              </a:ext>
            </a:extLst>
          </p:cNvPr>
          <p:cNvSpPr/>
          <p:nvPr/>
        </p:nvSpPr>
        <p:spPr>
          <a:xfrm>
            <a:off x="323400" y="1765984"/>
            <a:ext cx="1496247" cy="267874"/>
          </a:xfrm>
          <a:prstGeom prst="rect">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200"/>
              <a:t>上司</a:t>
            </a:r>
            <a:r>
              <a:rPr kumimoji="1" lang="ja-JP" altLang="en-US" sz="1200"/>
              <a:t>やメンター</a:t>
            </a:r>
          </a:p>
        </p:txBody>
      </p:sp>
      <p:pic>
        <p:nvPicPr>
          <p:cNvPr id="19" name="図 18" descr="挿絵 が含まれている画像&#10;&#10;自動的に生成された説明">
            <a:extLst>
              <a:ext uri="{FF2B5EF4-FFF2-40B4-BE49-F238E27FC236}">
                <a16:creationId xmlns:a16="http://schemas.microsoft.com/office/drawing/2014/main" id="{B949F372-D3DF-4145-A0DD-39230BDF1BDD}"/>
              </a:ext>
            </a:extLst>
          </p:cNvPr>
          <p:cNvPicPr>
            <a:picLocks noChangeAspect="1"/>
          </p:cNvPicPr>
          <p:nvPr/>
        </p:nvPicPr>
        <p:blipFill>
          <a:blip r:embed="rId4"/>
          <a:stretch>
            <a:fillRect/>
          </a:stretch>
        </p:blipFill>
        <p:spPr>
          <a:xfrm>
            <a:off x="5759572" y="6586495"/>
            <a:ext cx="672856" cy="180000"/>
          </a:xfrm>
          <a:prstGeom prst="rect">
            <a:avLst/>
          </a:prstGeom>
        </p:spPr>
      </p:pic>
      <p:sp>
        <p:nvSpPr>
          <p:cNvPr id="20" name="スライド番号プレースホルダー 3">
            <a:extLst>
              <a:ext uri="{FF2B5EF4-FFF2-40B4-BE49-F238E27FC236}">
                <a16:creationId xmlns:a16="http://schemas.microsoft.com/office/drawing/2014/main" id="{752FCB7C-8D19-014D-971D-806F9868CF73}"/>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21" name="スライド番号プレースホルダー 3">
            <a:extLst>
              <a:ext uri="{FF2B5EF4-FFF2-40B4-BE49-F238E27FC236}">
                <a16:creationId xmlns:a16="http://schemas.microsoft.com/office/drawing/2014/main" id="{1E881404-C8C0-5140-941E-04A810E531CA}"/>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18</a:t>
            </a:fld>
            <a:endParaRPr lang="ja-JP" altLang="en-US">
              <a:solidFill>
                <a:schemeClr val="tx1"/>
              </a:solidFill>
            </a:endParaRPr>
          </a:p>
        </p:txBody>
      </p:sp>
      <p:sp>
        <p:nvSpPr>
          <p:cNvPr id="29" name="正方形/長方形 28">
            <a:extLst>
              <a:ext uri="{FF2B5EF4-FFF2-40B4-BE49-F238E27FC236}">
                <a16:creationId xmlns:a16="http://schemas.microsoft.com/office/drawing/2014/main" id="{645149E6-5DEE-EE4C-8D97-F42E1D84BC29}"/>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a:extLst>
              <a:ext uri="{FF2B5EF4-FFF2-40B4-BE49-F238E27FC236}">
                <a16:creationId xmlns:a16="http://schemas.microsoft.com/office/drawing/2014/main" id="{5B9BF2D2-5E00-1A49-AB89-24AE4DE46A6B}"/>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B32CAC6-523C-6753-4F4A-20A2E99E63DC}"/>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1754588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850A7DA7-8F1C-E442-A4B0-50EC5C58EA62}"/>
              </a:ext>
            </a:extLst>
          </p:cNvPr>
          <p:cNvPicPr>
            <a:picLocks noChangeAspect="1"/>
          </p:cNvPicPr>
          <p:nvPr/>
        </p:nvPicPr>
        <p:blipFill>
          <a:blip r:embed="rId3"/>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1on1</a:t>
            </a:r>
            <a:r>
              <a:rPr kumimoji="1"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26" name="円/楕円 25">
            <a:extLst>
              <a:ext uri="{FF2B5EF4-FFF2-40B4-BE49-F238E27FC236}">
                <a16:creationId xmlns:a16="http://schemas.microsoft.com/office/drawing/2014/main" id="{B77F42BB-A806-394B-A97E-A5F7B73E453F}"/>
              </a:ext>
            </a:extLst>
          </p:cNvPr>
          <p:cNvSpPr/>
          <p:nvPr/>
        </p:nvSpPr>
        <p:spPr>
          <a:xfrm>
            <a:off x="454726" y="5577966"/>
            <a:ext cx="426720" cy="426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a:p>
        </p:txBody>
      </p:sp>
      <p:sp>
        <p:nvSpPr>
          <p:cNvPr id="27" name="正方形/長方形 26">
            <a:extLst>
              <a:ext uri="{FF2B5EF4-FFF2-40B4-BE49-F238E27FC236}">
                <a16:creationId xmlns:a16="http://schemas.microsoft.com/office/drawing/2014/main" id="{1F2E185E-99D9-DF41-97ED-2BA0433386D4}"/>
              </a:ext>
            </a:extLst>
          </p:cNvPr>
          <p:cNvSpPr/>
          <p:nvPr/>
        </p:nvSpPr>
        <p:spPr>
          <a:xfrm>
            <a:off x="881446" y="5577966"/>
            <a:ext cx="3456092" cy="709618"/>
          </a:xfrm>
          <a:prstGeom prst="rect">
            <a:avLst/>
          </a:prstGeom>
        </p:spPr>
        <p:txBody>
          <a:bodyPr wrap="square">
            <a:spAutoFit/>
          </a:bodyPr>
          <a:lstStyle/>
          <a:p>
            <a:pPr>
              <a:lnSpc>
                <a:spcPct val="130000"/>
              </a:lnSpc>
            </a:pPr>
            <a:r>
              <a:rPr lang="ja-JP" altLang="en-US" sz="1600" b="1">
                <a:solidFill>
                  <a:srgbClr val="FF0000"/>
                </a:solidFill>
                <a:latin typeface="+mn-ea"/>
              </a:rPr>
              <a:t>他の会社も含めた、社会のマネジャーの</a:t>
            </a:r>
            <a:r>
              <a:rPr lang="en-US" altLang="ja-JP" sz="1600" b="1" dirty="0">
                <a:solidFill>
                  <a:srgbClr val="FF0000"/>
                </a:solidFill>
                <a:latin typeface="+mn-ea"/>
              </a:rPr>
              <a:t>Tips</a:t>
            </a:r>
            <a:r>
              <a:rPr lang="ja-JP" altLang="en-US" sz="1600" b="1">
                <a:solidFill>
                  <a:srgbClr val="FF0000"/>
                </a:solidFill>
                <a:latin typeface="+mn-ea"/>
              </a:rPr>
              <a:t>がレコメンドされる！</a:t>
            </a:r>
            <a:endParaRPr lang="en-US" altLang="ja-JP" sz="1600" b="1" dirty="0">
              <a:solidFill>
                <a:srgbClr val="FF0000"/>
              </a:solidFill>
              <a:latin typeface="+mn-ea"/>
            </a:endParaRPr>
          </a:p>
        </p:txBody>
      </p:sp>
      <p:cxnSp>
        <p:nvCxnSpPr>
          <p:cNvPr id="28" name="直線コネクタ 27">
            <a:extLst>
              <a:ext uri="{FF2B5EF4-FFF2-40B4-BE49-F238E27FC236}">
                <a16:creationId xmlns:a16="http://schemas.microsoft.com/office/drawing/2014/main" id="{B081ED47-7E73-BC4A-A28C-979DD351432D}"/>
              </a:ext>
            </a:extLst>
          </p:cNvPr>
          <p:cNvCxnSpPr>
            <a:cxnSpLocks/>
            <a:endCxn id="22" idx="1"/>
          </p:cNvCxnSpPr>
          <p:nvPr/>
        </p:nvCxnSpPr>
        <p:spPr>
          <a:xfrm flipV="1">
            <a:off x="3704492" y="4561924"/>
            <a:ext cx="1990972" cy="10160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角丸四角形 21">
            <a:extLst>
              <a:ext uri="{FF2B5EF4-FFF2-40B4-BE49-F238E27FC236}">
                <a16:creationId xmlns:a16="http://schemas.microsoft.com/office/drawing/2014/main" id="{4F0E6CE7-0B4D-2A46-83D6-6A6BEC30003D}"/>
              </a:ext>
            </a:extLst>
          </p:cNvPr>
          <p:cNvSpPr/>
          <p:nvPr/>
        </p:nvSpPr>
        <p:spPr>
          <a:xfrm>
            <a:off x="5695464" y="4164987"/>
            <a:ext cx="3202351" cy="793874"/>
          </a:xfrm>
          <a:prstGeom prst="roundRect">
            <a:avLst>
              <a:gd name="adj" fmla="val 4613"/>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B9154FE-B4FA-4C4C-8A83-D5D0DF7CDAF6}"/>
              </a:ext>
            </a:extLst>
          </p:cNvPr>
          <p:cNvSpPr/>
          <p:nvPr/>
        </p:nvSpPr>
        <p:spPr>
          <a:xfrm>
            <a:off x="323999" y="2084658"/>
            <a:ext cx="3650124" cy="2955937"/>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事前に軽く目を通すだけ</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依頼ミーティングが設定されると、お互いの</a:t>
            </a:r>
            <a:r>
              <a:rPr lang="en" altLang="ja-JP" sz="1200" b="1" dirty="0">
                <a:solidFill>
                  <a:srgbClr val="37394E"/>
                </a:solidFill>
                <a:latin typeface="+mn-ea"/>
              </a:rPr>
              <a:t>Outlook</a:t>
            </a:r>
            <a:r>
              <a:rPr lang="ja-JP" altLang="en-US" sz="1200" b="1">
                <a:solidFill>
                  <a:srgbClr val="37394E"/>
                </a:solidFill>
                <a:latin typeface="+mn-ea"/>
              </a:rPr>
              <a:t>カレンダーや</a:t>
            </a:r>
            <a:r>
              <a:rPr lang="en-US" altLang="ja-JP" sz="1200" b="1" dirty="0">
                <a:solidFill>
                  <a:srgbClr val="37394E"/>
                </a:solidFill>
                <a:latin typeface="+mn-ea"/>
              </a:rPr>
              <a:t>Google</a:t>
            </a:r>
            <a:r>
              <a:rPr lang="ja-JP" altLang="en-US" sz="1200" b="1">
                <a:solidFill>
                  <a:srgbClr val="37394E"/>
                </a:solidFill>
                <a:latin typeface="+mn-ea"/>
              </a:rPr>
              <a:t>カレンダーに反映され、相手には</a:t>
            </a:r>
            <a:r>
              <a:rPr lang="en" altLang="ja-JP" sz="1200" b="1" dirty="0">
                <a:solidFill>
                  <a:srgbClr val="37394E"/>
                </a:solidFill>
                <a:latin typeface="+mn-ea"/>
              </a:rPr>
              <a:t>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やメールでお知らせが届きます。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特に相手が部下の場合「ミーティングを入れられたはいいけれど、何を話すんだろう。不安だな。うまく対応できるのか。辞めるとでもいうのか</a:t>
            </a:r>
            <a:r>
              <a:rPr lang="en-US" altLang="ja-JP" sz="1200" b="1" dirty="0">
                <a:solidFill>
                  <a:srgbClr val="37394E"/>
                </a:solidFill>
                <a:latin typeface="+mn-ea"/>
              </a:rPr>
              <a:t>...</a:t>
            </a:r>
            <a:r>
              <a:rPr lang="ja-JP" altLang="en-US" sz="1200" b="1">
                <a:solidFill>
                  <a:srgbClr val="37394E"/>
                </a:solidFill>
                <a:latin typeface="+mn-ea"/>
              </a:rPr>
              <a:t>」そんな気の重さもあるでしょう。</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ミーティングを申し込まれた側には、</a:t>
            </a:r>
            <a:r>
              <a:rPr lang="en" altLang="ja-JP" sz="1200" b="1" dirty="0">
                <a:solidFill>
                  <a:srgbClr val="37394E"/>
                </a:solidFill>
                <a:latin typeface="+mn-ea"/>
              </a:rPr>
              <a:t>KAKEAI</a:t>
            </a:r>
            <a:r>
              <a:rPr lang="ja-JP" altLang="en-US" sz="1200" b="1">
                <a:solidFill>
                  <a:srgbClr val="37394E"/>
                </a:solidFill>
                <a:latin typeface="+mn-ea"/>
              </a:rPr>
              <a:t>が３つのヒントを提示します。</a:t>
            </a:r>
          </a:p>
        </p:txBody>
      </p:sp>
      <p:sp>
        <p:nvSpPr>
          <p:cNvPr id="33" name="正方形/長方形 32">
            <a:extLst>
              <a:ext uri="{FF2B5EF4-FFF2-40B4-BE49-F238E27FC236}">
                <a16:creationId xmlns:a16="http://schemas.microsoft.com/office/drawing/2014/main" id="{00D35933-EE31-944C-AB0D-9E1E5D708E40}"/>
              </a:ext>
            </a:extLst>
          </p:cNvPr>
          <p:cNvSpPr/>
          <p:nvPr/>
        </p:nvSpPr>
        <p:spPr>
          <a:xfrm>
            <a:off x="323400" y="1765984"/>
            <a:ext cx="1496247" cy="267874"/>
          </a:xfrm>
          <a:prstGeom prst="rect">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200"/>
              <a:t>上司</a:t>
            </a:r>
            <a:r>
              <a:rPr kumimoji="1" lang="ja-JP" altLang="en-US" sz="1200"/>
              <a:t>やメンター</a:t>
            </a:r>
          </a:p>
        </p:txBody>
      </p:sp>
      <p:pic>
        <p:nvPicPr>
          <p:cNvPr id="19" name="図 18" descr="挿絵 が含まれている画像&#10;&#10;自動的に生成された説明">
            <a:extLst>
              <a:ext uri="{FF2B5EF4-FFF2-40B4-BE49-F238E27FC236}">
                <a16:creationId xmlns:a16="http://schemas.microsoft.com/office/drawing/2014/main" id="{7FA3DB27-0CBB-2646-BDB0-E4F364B76A68}"/>
              </a:ext>
            </a:extLst>
          </p:cNvPr>
          <p:cNvPicPr>
            <a:picLocks noChangeAspect="1"/>
          </p:cNvPicPr>
          <p:nvPr/>
        </p:nvPicPr>
        <p:blipFill>
          <a:blip r:embed="rId4"/>
          <a:stretch>
            <a:fillRect/>
          </a:stretch>
        </p:blipFill>
        <p:spPr>
          <a:xfrm>
            <a:off x="5759572" y="6586495"/>
            <a:ext cx="672856" cy="180000"/>
          </a:xfrm>
          <a:prstGeom prst="rect">
            <a:avLst/>
          </a:prstGeom>
        </p:spPr>
      </p:pic>
      <p:sp>
        <p:nvSpPr>
          <p:cNvPr id="20" name="スライド番号プレースホルダー 3">
            <a:extLst>
              <a:ext uri="{FF2B5EF4-FFF2-40B4-BE49-F238E27FC236}">
                <a16:creationId xmlns:a16="http://schemas.microsoft.com/office/drawing/2014/main" id="{745B788E-5D7C-0F45-B542-4858D9EA5985}"/>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21" name="スライド番号プレースホルダー 3">
            <a:extLst>
              <a:ext uri="{FF2B5EF4-FFF2-40B4-BE49-F238E27FC236}">
                <a16:creationId xmlns:a16="http://schemas.microsoft.com/office/drawing/2014/main" id="{D6B49A5A-D290-F04B-91CE-165F6C32FB27}"/>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19</a:t>
            </a:fld>
            <a:endParaRPr lang="ja-JP" altLang="en-US">
              <a:solidFill>
                <a:schemeClr val="tx1"/>
              </a:solidFill>
            </a:endParaRPr>
          </a:p>
        </p:txBody>
      </p:sp>
      <p:sp>
        <p:nvSpPr>
          <p:cNvPr id="30" name="正方形/長方形 29">
            <a:extLst>
              <a:ext uri="{FF2B5EF4-FFF2-40B4-BE49-F238E27FC236}">
                <a16:creationId xmlns:a16="http://schemas.microsoft.com/office/drawing/2014/main" id="{E41820D9-8E16-8248-852E-C82C13E078CD}"/>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直角三角形 23">
            <a:extLst>
              <a:ext uri="{FF2B5EF4-FFF2-40B4-BE49-F238E27FC236}">
                <a16:creationId xmlns:a16="http://schemas.microsoft.com/office/drawing/2014/main" id="{BC0DB56E-62C3-B84F-80CF-3559E445F23E}"/>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C635623-EBFD-1226-BEB7-CD304F513BE6}"/>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3862458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食品, 記号 が含まれている画像&#10;&#10;自動的に生成された説明">
            <a:extLst>
              <a:ext uri="{FF2B5EF4-FFF2-40B4-BE49-F238E27FC236}">
                <a16:creationId xmlns:a16="http://schemas.microsoft.com/office/drawing/2014/main" id="{1005DA17-F446-1741-89DD-8D71A177B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36" y="4968436"/>
            <a:ext cx="10801927" cy="1624866"/>
          </a:xfrm>
          <a:prstGeom prst="rect">
            <a:avLst/>
          </a:prstGeom>
          <a:effectLst>
            <a:outerShdw blurRad="256397" dist="137287" dir="5400000" algn="t" rotWithShape="0">
              <a:prstClr val="black">
                <a:alpha val="40000"/>
              </a:prstClr>
            </a:outerShdw>
          </a:effectLst>
        </p:spPr>
      </p:pic>
      <p:sp>
        <p:nvSpPr>
          <p:cNvPr id="24" name="正方形/長方形 23">
            <a:extLst>
              <a:ext uri="{FF2B5EF4-FFF2-40B4-BE49-F238E27FC236}">
                <a16:creationId xmlns:a16="http://schemas.microsoft.com/office/drawing/2014/main" id="{77381BA4-5C4A-FE4F-9072-6EE4E64127D2}"/>
              </a:ext>
            </a:extLst>
          </p:cNvPr>
          <p:cNvSpPr/>
          <p:nvPr/>
        </p:nvSpPr>
        <p:spPr>
          <a:xfrm>
            <a:off x="323999" y="359067"/>
            <a:ext cx="11544001" cy="686791"/>
          </a:xfrm>
          <a:prstGeom prst="rect">
            <a:avLst/>
          </a:prstGeom>
        </p:spPr>
        <p:txBody>
          <a:bodyPr wrap="square">
            <a:spAutoFit/>
          </a:bodyPr>
          <a:lstStyle/>
          <a:p>
            <a:pPr>
              <a:lnSpc>
                <a:spcPct val="130000"/>
              </a:lnSpc>
            </a:pPr>
            <a:r>
              <a:rPr lang="ja-JP" altLang="en-US" sz="3200" b="1">
                <a:solidFill>
                  <a:srgbClr val="000000"/>
                </a:solidFill>
                <a:latin typeface="+mn-ea"/>
              </a:rPr>
              <a:t>株式会社</a:t>
            </a:r>
            <a:r>
              <a:rPr lang="en-US" altLang="ja-JP" sz="3200" b="1" dirty="0">
                <a:solidFill>
                  <a:srgbClr val="000000"/>
                </a:solidFill>
                <a:latin typeface="+mn-ea"/>
              </a:rPr>
              <a:t>KAKEAI</a:t>
            </a:r>
          </a:p>
        </p:txBody>
      </p:sp>
      <p:sp>
        <p:nvSpPr>
          <p:cNvPr id="7" name="正方形/長方形 6">
            <a:extLst>
              <a:ext uri="{FF2B5EF4-FFF2-40B4-BE49-F238E27FC236}">
                <a16:creationId xmlns:a16="http://schemas.microsoft.com/office/drawing/2014/main" id="{DFF8BA10-7DB8-8A43-BAE7-AC3B7BA5E9BA}"/>
              </a:ext>
            </a:extLst>
          </p:cNvPr>
          <p:cNvSpPr/>
          <p:nvPr/>
        </p:nvSpPr>
        <p:spPr>
          <a:xfrm>
            <a:off x="1450454" y="1524037"/>
            <a:ext cx="9291600" cy="3381118"/>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ja-JP" sz="1600" b="1" dirty="0">
                <a:highlight>
                  <a:srgbClr val="758BFD"/>
                </a:highlight>
              </a:rPr>
              <a:t> </a:t>
            </a:r>
            <a:r>
              <a:rPr lang="en-US" altLang="ja-JP" sz="1600" b="1" dirty="0">
                <a:solidFill>
                  <a:schemeClr val="bg1"/>
                </a:solidFill>
                <a:highlight>
                  <a:srgbClr val="758BFD"/>
                </a:highlight>
              </a:rPr>
              <a:t>1</a:t>
            </a:r>
            <a:r>
              <a:rPr lang="ja-JP" altLang="en-US" sz="1600" b="1">
                <a:solidFill>
                  <a:schemeClr val="bg1"/>
                </a:solidFill>
                <a:highlight>
                  <a:srgbClr val="758BFD"/>
                </a:highlight>
              </a:rPr>
              <a:t>対</a:t>
            </a:r>
            <a:r>
              <a:rPr lang="en-US" altLang="ja-JP" sz="1600" b="1" dirty="0">
                <a:solidFill>
                  <a:schemeClr val="bg1"/>
                </a:solidFill>
                <a:highlight>
                  <a:srgbClr val="758BFD"/>
                </a:highlight>
              </a:rPr>
              <a:t>1</a:t>
            </a:r>
            <a:r>
              <a:rPr lang="ja-JP" altLang="en-US" sz="1600" b="1">
                <a:solidFill>
                  <a:schemeClr val="bg1"/>
                </a:solidFill>
                <a:highlight>
                  <a:srgbClr val="758BFD"/>
                </a:highlight>
              </a:rPr>
              <a:t>コミュニケーションを支援するクラウドシステム「</a:t>
            </a:r>
            <a:r>
              <a:rPr lang="en-US" altLang="ja-JP" sz="1600" b="1" dirty="0" err="1">
                <a:solidFill>
                  <a:schemeClr val="bg1"/>
                </a:solidFill>
                <a:highlight>
                  <a:srgbClr val="758BFD"/>
                </a:highlight>
              </a:rPr>
              <a:t>Kakeai</a:t>
            </a:r>
            <a:r>
              <a:rPr lang="ja-JP" altLang="en-US" sz="1600" b="1">
                <a:solidFill>
                  <a:schemeClr val="bg1"/>
                </a:solidFill>
                <a:highlight>
                  <a:srgbClr val="758BFD"/>
                </a:highlight>
              </a:rPr>
              <a:t>（カケアイ）」の開発・販売</a:t>
            </a:r>
            <a:endParaRPr lang="en-US" altLang="ja-JP" sz="1600" b="1" dirty="0">
              <a:solidFill>
                <a:schemeClr val="bg1"/>
              </a:solidFill>
              <a:highlight>
                <a:srgbClr val="758BFD"/>
              </a:highlight>
            </a:endParaRPr>
          </a:p>
          <a:p>
            <a:pPr marL="285750" indent="-285750">
              <a:lnSpc>
                <a:spcPct val="150000"/>
              </a:lnSpc>
              <a:buFont typeface="Arial" panose="020B0604020202020204" pitchFamily="34" charset="0"/>
              <a:buChar char="•"/>
            </a:pPr>
            <a:r>
              <a:rPr lang="ja-JP" altLang="en-US" sz="1600" b="1"/>
              <a:t>労働力人口減少・多様化・雇用の流動化や、競争環境変化に対応する現場組織の強化・支援を支える、“次の</a:t>
            </a:r>
            <a:r>
              <a:rPr lang="en" altLang="ja-JP" sz="1600" b="1" dirty="0"/>
              <a:t>HR</a:t>
            </a:r>
            <a:r>
              <a:rPr lang="ja-JP" altLang="en-US" sz="1600" b="1"/>
              <a:t>テクノロジー“、”</a:t>
            </a:r>
            <a:r>
              <a:rPr lang="en" altLang="ja-JP" sz="1600" b="1" dirty="0"/>
              <a:t>Work tech”</a:t>
            </a:r>
            <a:r>
              <a:rPr lang="ja-JP" altLang="en-US" sz="1600" b="1"/>
              <a:t>として、実績・新規性を国内外から高くご評価いただいている。</a:t>
            </a:r>
            <a:endParaRPr lang="en-US" altLang="ja-JP" sz="1600" b="1" dirty="0"/>
          </a:p>
          <a:p>
            <a:pPr marL="742933" lvl="1" indent="-285750">
              <a:lnSpc>
                <a:spcPct val="150000"/>
              </a:lnSpc>
              <a:buFont typeface="Arial" panose="020B0604020202020204" pitchFamily="34" charset="0"/>
              <a:buChar char="•"/>
            </a:pPr>
            <a:r>
              <a:rPr lang="ja-JP" altLang="en-US" sz="1600" b="1"/>
              <a:t>日本企業で初めて世界の</a:t>
            </a:r>
            <a:r>
              <a:rPr lang="en" altLang="ja-JP" sz="1600" b="1" dirty="0"/>
              <a:t>HR </a:t>
            </a:r>
            <a:r>
              <a:rPr lang="ja-JP" altLang="en-US" sz="1600" b="1"/>
              <a:t>テクノロジースタートアップ</a:t>
            </a:r>
            <a:r>
              <a:rPr lang="en-US" altLang="ja-JP" sz="1600" b="1" dirty="0"/>
              <a:t>30</a:t>
            </a:r>
            <a:r>
              <a:rPr lang="ja-JP" altLang="en-US" sz="1600" b="1"/>
              <a:t>社に選出</a:t>
            </a:r>
            <a:endParaRPr lang="en-US" altLang="ja-JP" sz="1600" b="1" dirty="0"/>
          </a:p>
          <a:p>
            <a:pPr marL="742966" lvl="1" indent="-285750">
              <a:lnSpc>
                <a:spcPct val="150000"/>
              </a:lnSpc>
              <a:buFont typeface="Arial" panose="020B0604020202020204" pitchFamily="34" charset="0"/>
              <a:buChar char="•"/>
            </a:pPr>
            <a:r>
              <a:rPr lang="ja-JP" altLang="en-US" sz="1600" b="1"/>
              <a:t>アジア太平洋地域における</a:t>
            </a:r>
            <a:r>
              <a:rPr lang="en-US" altLang="ja-JP" sz="1600" b="1" dirty="0"/>
              <a:t>2019</a:t>
            </a:r>
            <a:r>
              <a:rPr lang="ja-JP" altLang="en-US" sz="1600" b="1"/>
              <a:t>・</a:t>
            </a:r>
            <a:r>
              <a:rPr lang="en-US" altLang="ja-JP" sz="1600" b="1" dirty="0"/>
              <a:t>2020</a:t>
            </a:r>
            <a:r>
              <a:rPr lang="ja-JP" altLang="en-US" sz="1600" b="1"/>
              <a:t>・</a:t>
            </a:r>
            <a:r>
              <a:rPr lang="en-US" altLang="ja-JP" sz="1600" b="1" dirty="0"/>
              <a:t>2021 </a:t>
            </a:r>
            <a:r>
              <a:rPr lang="en" altLang="ja-JP" sz="1600" b="1" dirty="0"/>
              <a:t>HR </a:t>
            </a:r>
            <a:r>
              <a:rPr lang="ja-JP" altLang="en-US" sz="1600" b="1"/>
              <a:t>テクノロジーサービス </a:t>
            </a:r>
            <a:r>
              <a:rPr lang="en" altLang="ja-JP" sz="1600" b="1" dirty="0"/>
              <a:t>TOP10 </a:t>
            </a:r>
            <a:r>
              <a:rPr lang="ja-JP" altLang="en-US" sz="1600" b="1"/>
              <a:t>選出</a:t>
            </a:r>
            <a:endParaRPr lang="en-US" altLang="ja-JP" sz="1600" b="1" dirty="0"/>
          </a:p>
          <a:p>
            <a:pPr marL="742966" lvl="1" indent="-285750">
              <a:lnSpc>
                <a:spcPct val="150000"/>
              </a:lnSpc>
              <a:buFont typeface="Arial" panose="020B0604020202020204" pitchFamily="34" charset="0"/>
              <a:buChar char="•"/>
            </a:pPr>
            <a:r>
              <a:rPr lang="ja-JP" altLang="en-US" sz="1600" b="1"/>
              <a:t>国内</a:t>
            </a:r>
            <a:r>
              <a:rPr lang="en-US" altLang="ja-JP" sz="1600" b="1" dirty="0"/>
              <a:t>HR</a:t>
            </a:r>
            <a:r>
              <a:rPr lang="ja-JP" altLang="en-US" sz="1600" b="1"/>
              <a:t>テクノロジー関連アワード受賞多数</a:t>
            </a:r>
            <a:endParaRPr lang="en-US" altLang="ja-JP" sz="1600" b="1" dirty="0"/>
          </a:p>
          <a:p>
            <a:pPr marL="285750" indent="-285750">
              <a:lnSpc>
                <a:spcPct val="150000"/>
              </a:lnSpc>
              <a:buFont typeface="Arial" panose="020B0604020202020204" pitchFamily="34" charset="0"/>
              <a:buChar char="•"/>
            </a:pPr>
            <a:r>
              <a:rPr lang="ja-JP" altLang="en-US" sz="1600" b="1"/>
              <a:t>日本のみならず、ニューヨーク・ロンドン・シンガポール・香港等で利用されている。</a:t>
            </a:r>
            <a:endParaRPr lang="en-US" altLang="ja-JP" sz="1600" b="1" dirty="0"/>
          </a:p>
          <a:p>
            <a:pPr marL="285750" indent="-285750">
              <a:lnSpc>
                <a:spcPct val="150000"/>
              </a:lnSpc>
              <a:buFont typeface="Arial" panose="020B0604020202020204" pitchFamily="34" charset="0"/>
              <a:buChar char="•"/>
            </a:pPr>
            <a:r>
              <a:rPr lang="ja-JP" altLang="en-US" sz="1600" b="1"/>
              <a:t>属人的になりがちな</a:t>
            </a:r>
            <a:r>
              <a:rPr lang="en-US" altLang="ja-JP" sz="1600" b="1" dirty="0"/>
              <a:t>1</a:t>
            </a:r>
            <a:r>
              <a:rPr lang="ja-JP" altLang="en-US" sz="1600" b="1"/>
              <a:t>対</a:t>
            </a:r>
            <a:r>
              <a:rPr lang="en-US" altLang="ja-JP" sz="1600" b="1" dirty="0"/>
              <a:t>1</a:t>
            </a:r>
            <a:r>
              <a:rPr lang="ja-JP" altLang="en-US" sz="1600" b="1"/>
              <a:t>コミュニケーションを変える複数の特許保有</a:t>
            </a:r>
            <a:endParaRPr lang="en-US" altLang="ja-JP" sz="1600" b="1" dirty="0"/>
          </a:p>
        </p:txBody>
      </p:sp>
      <p:pic>
        <p:nvPicPr>
          <p:cNvPr id="8" name="図 7" descr="挿絵 が含まれている画像&#10;&#10;自動的に生成された説明">
            <a:extLst>
              <a:ext uri="{FF2B5EF4-FFF2-40B4-BE49-F238E27FC236}">
                <a16:creationId xmlns:a16="http://schemas.microsoft.com/office/drawing/2014/main" id="{B5F0ECCE-4E57-CE49-B2FC-4797FDA1CC08}"/>
              </a:ext>
            </a:extLst>
          </p:cNvPr>
          <p:cNvPicPr>
            <a:picLocks noChangeAspect="1"/>
          </p:cNvPicPr>
          <p:nvPr/>
        </p:nvPicPr>
        <p:blipFill>
          <a:blip r:embed="rId4"/>
          <a:stretch>
            <a:fillRect/>
          </a:stretch>
        </p:blipFill>
        <p:spPr>
          <a:xfrm>
            <a:off x="5759572" y="6586495"/>
            <a:ext cx="672856" cy="180000"/>
          </a:xfrm>
          <a:prstGeom prst="rect">
            <a:avLst/>
          </a:prstGeom>
        </p:spPr>
      </p:pic>
      <p:sp>
        <p:nvSpPr>
          <p:cNvPr id="9" name="スライド番号プレースホルダー 3">
            <a:extLst>
              <a:ext uri="{FF2B5EF4-FFF2-40B4-BE49-F238E27FC236}">
                <a16:creationId xmlns:a16="http://schemas.microsoft.com/office/drawing/2014/main" id="{781C5652-576D-A943-AC6A-F58CA1371680}"/>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0" name="スライド番号プレースホルダー 3">
            <a:extLst>
              <a:ext uri="{FF2B5EF4-FFF2-40B4-BE49-F238E27FC236}">
                <a16:creationId xmlns:a16="http://schemas.microsoft.com/office/drawing/2014/main" id="{BFC22D57-BA4D-9147-BA76-3F6B7FA71750}"/>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2</a:t>
            </a:fld>
            <a:endParaRPr lang="ja-JP" altLang="en-US">
              <a:solidFill>
                <a:schemeClr val="tx1"/>
              </a:solidFill>
            </a:endParaRPr>
          </a:p>
        </p:txBody>
      </p:sp>
      <p:pic>
        <p:nvPicPr>
          <p:cNvPr id="11" name="図 10" descr="暗い背景に立つ女性&#10;&#10;自動的に生成された説明">
            <a:extLst>
              <a:ext uri="{FF2B5EF4-FFF2-40B4-BE49-F238E27FC236}">
                <a16:creationId xmlns:a16="http://schemas.microsoft.com/office/drawing/2014/main" id="{9C2838B1-95FC-D4C1-42A4-ABE458253BC8}"/>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327165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3196003"/>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効果的・効率的な</a:t>
            </a:r>
            <a:r>
              <a:rPr lang="en-US" altLang="ja-JP" sz="1200" b="1" dirty="0">
                <a:solidFill>
                  <a:srgbClr val="37394E"/>
                </a:solidFill>
                <a:latin typeface="+mn-ea"/>
              </a:rPr>
              <a:t>1on1</a:t>
            </a:r>
            <a:r>
              <a:rPr lang="ja-JP" altLang="en-US" sz="1200" b="1">
                <a:solidFill>
                  <a:srgbClr val="37394E"/>
                </a:solidFill>
                <a:latin typeface="+mn-ea"/>
              </a:rPr>
              <a:t>、積み上がる</a:t>
            </a:r>
            <a:r>
              <a:rPr lang="en-US" altLang="ja-JP" sz="1200" b="1" dirty="0">
                <a:solidFill>
                  <a:srgbClr val="37394E"/>
                </a:solidFill>
                <a:latin typeface="+mn-ea"/>
              </a:rPr>
              <a:t>1on1〉</a:t>
            </a:r>
          </a:p>
          <a:p>
            <a:pPr marL="285750" indent="-285750">
              <a:lnSpc>
                <a:spcPct val="130000"/>
              </a:lnSpc>
              <a:buFont typeface="Arial" panose="020B0604020202020204" pitchFamily="34" charset="0"/>
              <a:buChar char="•"/>
            </a:pPr>
            <a:r>
              <a:rPr lang="ja-JP" altLang="en-US" sz="1200" b="1">
                <a:solidFill>
                  <a:srgbClr val="37394E"/>
                </a:solidFill>
                <a:latin typeface="+mn-ea"/>
              </a:rPr>
              <a:t>依頼ミーティングの時間が近づけば、</a:t>
            </a:r>
            <a:r>
              <a:rPr lang="en" altLang="ja-JP" sz="1200" b="1" dirty="0">
                <a:solidFill>
                  <a:srgbClr val="37394E"/>
                </a:solidFill>
                <a:latin typeface="+mn-ea"/>
              </a:rPr>
              <a:t> 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やメールでお知らせ。</a:t>
            </a:r>
            <a:br>
              <a:rPr lang="en-US" altLang="ja-JP" sz="1200" b="1" dirty="0">
                <a:solidFill>
                  <a:srgbClr val="37394E"/>
                </a:solidFill>
                <a:latin typeface="+mn-ea"/>
              </a:rPr>
            </a:br>
            <a:r>
              <a:rPr lang="ja-JP" altLang="en-US" sz="1200" b="1">
                <a:solidFill>
                  <a:srgbClr val="37394E"/>
                </a:solidFill>
                <a:latin typeface="+mn-ea"/>
              </a:rPr>
              <a:t>リンクをクリックすると、ミーティングが始まります。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ビデオ通話機能も内蔵、設定されているトピック</a:t>
            </a:r>
            <a:r>
              <a:rPr lang="en-US" altLang="ja-JP" sz="1200" b="1" dirty="0">
                <a:solidFill>
                  <a:srgbClr val="37394E"/>
                </a:solidFill>
                <a:latin typeface="+mn-ea"/>
              </a:rPr>
              <a:t>×</a:t>
            </a:r>
            <a:r>
              <a:rPr lang="ja-JP" altLang="en-US" sz="1200" b="1">
                <a:solidFill>
                  <a:srgbClr val="37394E"/>
                </a:solidFill>
                <a:latin typeface="+mn-ea"/>
              </a:rPr>
              <a:t>対応に沿ってストレスフリーでスムーズな対話をしつつ、完全に同期されたメモスペースで必要なことを共同編集して次回の</a:t>
            </a:r>
            <a:r>
              <a:rPr lang="en-US" altLang="ja-JP" sz="1200" b="1" dirty="0">
                <a:solidFill>
                  <a:srgbClr val="37394E"/>
                </a:solidFill>
                <a:latin typeface="+mn-ea"/>
              </a:rPr>
              <a:t>1on1</a:t>
            </a:r>
            <a:r>
              <a:rPr lang="ja-JP" altLang="en-US" sz="1200" b="1">
                <a:solidFill>
                  <a:srgbClr val="37394E"/>
                </a:solidFill>
                <a:latin typeface="+mn-ea"/>
              </a:rPr>
              <a:t>へ活かしたり、必要に応じて二人の間での宿題を設定したり、自分にしか見えないメモのスペースに備忘を残したり。</a:t>
            </a:r>
            <a:br>
              <a:rPr lang="en-US" altLang="ja-JP" sz="1200" b="1" dirty="0">
                <a:solidFill>
                  <a:srgbClr val="37394E"/>
                </a:solidFill>
                <a:latin typeface="+mn-ea"/>
              </a:rPr>
            </a:br>
            <a:r>
              <a:rPr lang="en-US" altLang="ja-JP" sz="1200" b="1" dirty="0">
                <a:solidFill>
                  <a:srgbClr val="37394E"/>
                </a:solidFill>
                <a:latin typeface="+mn-ea"/>
              </a:rPr>
              <a:t>1on1</a:t>
            </a:r>
            <a:r>
              <a:rPr lang="ja-JP" altLang="en-US" sz="1200" b="1">
                <a:solidFill>
                  <a:srgbClr val="37394E"/>
                </a:solidFill>
                <a:latin typeface="+mn-ea"/>
              </a:rPr>
              <a:t>が積み上がります。</a:t>
            </a:r>
          </a:p>
        </p:txBody>
      </p:sp>
      <p:sp>
        <p:nvSpPr>
          <p:cNvPr id="35" name="正方形/長方形 34">
            <a:extLst>
              <a:ext uri="{FF2B5EF4-FFF2-40B4-BE49-F238E27FC236}">
                <a16:creationId xmlns:a16="http://schemas.microsoft.com/office/drawing/2014/main" id="{F7B0E29F-B357-304F-8F06-F160BC9938BF}"/>
              </a:ext>
            </a:extLst>
          </p:cNvPr>
          <p:cNvSpPr/>
          <p:nvPr/>
        </p:nvSpPr>
        <p:spPr>
          <a:xfrm>
            <a:off x="323400" y="1765984"/>
            <a:ext cx="1496247" cy="267874"/>
          </a:xfrm>
          <a:prstGeom prst="rect">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200"/>
              <a:t>上司</a:t>
            </a:r>
            <a:r>
              <a:rPr kumimoji="1" lang="ja-JP" altLang="en-US" sz="1200"/>
              <a:t>やメンター</a:t>
            </a:r>
          </a:p>
        </p:txBody>
      </p:sp>
      <p:sp>
        <p:nvSpPr>
          <p:cNvPr id="36" name="正方形/長方形 35">
            <a:extLst>
              <a:ext uri="{FF2B5EF4-FFF2-40B4-BE49-F238E27FC236}">
                <a16:creationId xmlns:a16="http://schemas.microsoft.com/office/drawing/2014/main" id="{FB0A65CD-BFE6-824D-A4C8-D651BD10E2DD}"/>
              </a:ext>
            </a:extLst>
          </p:cNvPr>
          <p:cNvSpPr/>
          <p:nvPr/>
        </p:nvSpPr>
        <p:spPr>
          <a:xfrm>
            <a:off x="1958230" y="1765984"/>
            <a:ext cx="1496247" cy="267874"/>
          </a:xfrm>
          <a:prstGeom prst="rect">
            <a:avLst/>
          </a:prstGeom>
          <a:solidFill>
            <a:srgbClr val="FF708B"/>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a:t>部下やメンティー</a:t>
            </a:r>
          </a:p>
        </p:txBody>
      </p:sp>
      <p:pic>
        <p:nvPicPr>
          <p:cNvPr id="18" name="図 17" descr="挿絵 が含まれている画像&#10;&#10;自動的に生成された説明">
            <a:extLst>
              <a:ext uri="{FF2B5EF4-FFF2-40B4-BE49-F238E27FC236}">
                <a16:creationId xmlns:a16="http://schemas.microsoft.com/office/drawing/2014/main" id="{5F4C26B5-C911-374F-95F9-7EDD481C9A52}"/>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9" name="スライド番号プレースホルダー 3">
            <a:extLst>
              <a:ext uri="{FF2B5EF4-FFF2-40B4-BE49-F238E27FC236}">
                <a16:creationId xmlns:a16="http://schemas.microsoft.com/office/drawing/2014/main" id="{3D44CE86-7251-5C4B-984F-62FFC978B3BB}"/>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20" name="スライド番号プレースホルダー 3">
            <a:extLst>
              <a:ext uri="{FF2B5EF4-FFF2-40B4-BE49-F238E27FC236}">
                <a16:creationId xmlns:a16="http://schemas.microsoft.com/office/drawing/2014/main" id="{0F9FE70C-DB5B-4C48-A5F5-55CE22FD1921}"/>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20</a:t>
            </a:fld>
            <a:endParaRPr lang="ja-JP" altLang="en-US">
              <a:solidFill>
                <a:schemeClr val="tx1"/>
              </a:solidFill>
            </a:endParaRPr>
          </a:p>
        </p:txBody>
      </p:sp>
      <p:sp>
        <p:nvSpPr>
          <p:cNvPr id="21" name="正方形/長方形 20">
            <a:extLst>
              <a:ext uri="{FF2B5EF4-FFF2-40B4-BE49-F238E27FC236}">
                <a16:creationId xmlns:a16="http://schemas.microsoft.com/office/drawing/2014/main" id="{32B07D69-3857-9340-9CC8-E842908D3C9C}"/>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560E69-891D-6C46-AC59-FA98A8AAAD66}"/>
              </a:ext>
            </a:extLst>
          </p:cNvPr>
          <p:cNvPicPr>
            <a:picLocks noChangeAspect="1"/>
          </p:cNvPicPr>
          <p:nvPr/>
        </p:nvPicPr>
        <p:blipFill>
          <a:blip r:embed="rId4"/>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16" name="直角三角形 15">
            <a:extLst>
              <a:ext uri="{FF2B5EF4-FFF2-40B4-BE49-F238E27FC236}">
                <a16:creationId xmlns:a16="http://schemas.microsoft.com/office/drawing/2014/main" id="{0D4DF548-7CEC-6443-BAD9-1FC0CBF8D612}"/>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05B492B-BC45-2225-EDFF-A3FA6A9F7293}"/>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30953798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25D9D700-A3C2-4C4D-BB2C-B06A6F13D738}"/>
              </a:ext>
            </a:extLst>
          </p:cNvPr>
          <p:cNvPicPr>
            <a:picLocks noChangeAspect="1"/>
          </p:cNvPicPr>
          <p:nvPr/>
        </p:nvPicPr>
        <p:blipFill>
          <a:blip r:embed="rId3"/>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2955937"/>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忖度せずに感じたままをクリック</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ミーティングを終了するボタンで終了。</a:t>
            </a:r>
            <a:br>
              <a:rPr lang="ja-JP" altLang="en-US" sz="1200" b="1">
                <a:solidFill>
                  <a:srgbClr val="37394E"/>
                </a:solidFill>
                <a:latin typeface="+mn-ea"/>
              </a:rPr>
            </a:br>
            <a:r>
              <a:rPr lang="ja-JP" altLang="en-US" sz="1200" b="1">
                <a:solidFill>
                  <a:srgbClr val="37394E"/>
                </a:solidFill>
                <a:latin typeface="+mn-ea"/>
              </a:rPr>
              <a:t>ミーティングを申し込んだ相手には、終了後に「すっきりしたか？」をライトに聞きます。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誰がどう答えたかは、もちろんミーティングした相手にも、システムの管理者にも一切みえない仕組みです。</a:t>
            </a:r>
            <a:br>
              <a:rPr lang="en-US" altLang="ja-JP" sz="1200" b="1" dirty="0">
                <a:solidFill>
                  <a:srgbClr val="37394E"/>
                </a:solidFill>
                <a:latin typeface="+mn-ea"/>
              </a:rPr>
            </a:br>
            <a:r>
              <a:rPr lang="en-US" altLang="ja-JP" sz="1200" b="1" dirty="0">
                <a:solidFill>
                  <a:srgbClr val="37394E"/>
                </a:solidFill>
                <a:latin typeface="+mn-ea"/>
              </a:rPr>
              <a:t>※</a:t>
            </a:r>
            <a:r>
              <a:rPr lang="ja-JP" altLang="en-US" sz="1200" b="1">
                <a:solidFill>
                  <a:srgbClr val="37394E"/>
                </a:solidFill>
                <a:latin typeface="+mn-ea"/>
              </a:rPr>
              <a:t>ミーティングの事前のヒントとして、顔のマーク（得意や苦手を表す）をご紹介しました。このボタンの押された度合いが材料のひとつになっています。</a:t>
            </a:r>
          </a:p>
        </p:txBody>
      </p:sp>
      <p:pic>
        <p:nvPicPr>
          <p:cNvPr id="21" name="object 13">
            <a:extLst>
              <a:ext uri="{FF2B5EF4-FFF2-40B4-BE49-F238E27FC236}">
                <a16:creationId xmlns:a16="http://schemas.microsoft.com/office/drawing/2014/main" id="{3AE304C2-2ED6-3D48-A1CE-C72064F88839}"/>
              </a:ext>
            </a:extLst>
          </p:cNvPr>
          <p:cNvPicPr/>
          <p:nvPr/>
        </p:nvPicPr>
        <p:blipFill>
          <a:blip r:embed="rId4" cstate="print"/>
          <a:stretch>
            <a:fillRect/>
          </a:stretch>
        </p:blipFill>
        <p:spPr>
          <a:xfrm>
            <a:off x="6389895" y="1874121"/>
            <a:ext cx="4315133" cy="4304778"/>
          </a:xfrm>
          <a:prstGeom prst="ellipse">
            <a:avLst/>
          </a:prstGeom>
          <a:effectLst>
            <a:outerShdw blurRad="254000" sx="102000" sy="102000" algn="ctr" rotWithShape="0">
              <a:prstClr val="black">
                <a:alpha val="40000"/>
              </a:prstClr>
            </a:outerShdw>
          </a:effectLst>
        </p:spPr>
      </p:pic>
      <p:sp>
        <p:nvSpPr>
          <p:cNvPr id="22" name="正方形/長方形 21">
            <a:extLst>
              <a:ext uri="{FF2B5EF4-FFF2-40B4-BE49-F238E27FC236}">
                <a16:creationId xmlns:a16="http://schemas.microsoft.com/office/drawing/2014/main" id="{EF77A156-5DDE-544A-857C-24CD826F35CC}"/>
              </a:ext>
            </a:extLst>
          </p:cNvPr>
          <p:cNvSpPr/>
          <p:nvPr/>
        </p:nvSpPr>
        <p:spPr>
          <a:xfrm>
            <a:off x="323977" y="5367452"/>
            <a:ext cx="4419787" cy="709618"/>
          </a:xfrm>
          <a:prstGeom prst="rect">
            <a:avLst/>
          </a:prstGeom>
          <a:noFill/>
        </p:spPr>
        <p:txBody>
          <a:bodyPr wrap="square">
            <a:spAutoFit/>
          </a:bodyPr>
          <a:lstStyle/>
          <a:p>
            <a:pPr>
              <a:lnSpc>
                <a:spcPct val="130000"/>
              </a:lnSpc>
            </a:pPr>
            <a:r>
              <a:rPr lang="en-US" altLang="ja-JP" sz="1600" b="1" dirty="0">
                <a:solidFill>
                  <a:srgbClr val="FF0000"/>
                </a:solidFill>
                <a:latin typeface="+mn-ea"/>
              </a:rPr>
              <a:t>5</a:t>
            </a:r>
            <a:r>
              <a:rPr lang="ja-JP" altLang="en-US" sz="1600" b="1">
                <a:solidFill>
                  <a:srgbClr val="FF0000"/>
                </a:solidFill>
                <a:latin typeface="+mn-ea"/>
              </a:rPr>
              <a:t>段階ですっきりした度合いを選択。</a:t>
            </a:r>
            <a:endParaRPr lang="en-US" altLang="ja-JP" sz="1600" b="1" dirty="0">
              <a:solidFill>
                <a:srgbClr val="FF0000"/>
              </a:solidFill>
              <a:latin typeface="+mn-ea"/>
            </a:endParaRPr>
          </a:p>
          <a:p>
            <a:pPr>
              <a:lnSpc>
                <a:spcPct val="130000"/>
              </a:lnSpc>
            </a:pPr>
            <a:r>
              <a:rPr lang="ja-JP" altLang="en-US" sz="1600" b="1">
                <a:solidFill>
                  <a:srgbClr val="FF0000"/>
                </a:solidFill>
                <a:latin typeface="+mn-ea"/>
              </a:rPr>
              <a:t>誰がどう答えたかは、誰にも一切非公開！</a:t>
            </a:r>
            <a:endParaRPr lang="en-US" altLang="ja-JP" sz="1600" b="1" dirty="0">
              <a:solidFill>
                <a:srgbClr val="FF0000"/>
              </a:solidFill>
              <a:latin typeface="+mn-ea"/>
            </a:endParaRPr>
          </a:p>
        </p:txBody>
      </p:sp>
      <p:cxnSp>
        <p:nvCxnSpPr>
          <p:cNvPr id="24" name="直線コネクタ 23">
            <a:extLst>
              <a:ext uri="{FF2B5EF4-FFF2-40B4-BE49-F238E27FC236}">
                <a16:creationId xmlns:a16="http://schemas.microsoft.com/office/drawing/2014/main" id="{AE7FD591-CC8F-864D-A0AC-4E47C445F3C0}"/>
              </a:ext>
            </a:extLst>
          </p:cNvPr>
          <p:cNvCxnSpPr>
            <a:cxnSpLocks/>
          </p:cNvCxnSpPr>
          <p:nvPr/>
        </p:nvCxnSpPr>
        <p:spPr>
          <a:xfrm flipV="1">
            <a:off x="4205295" y="4354317"/>
            <a:ext cx="4135197" cy="137568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10CC4349-B171-1E44-BAF3-8F3ED8893C05}"/>
              </a:ext>
            </a:extLst>
          </p:cNvPr>
          <p:cNvSpPr/>
          <p:nvPr/>
        </p:nvSpPr>
        <p:spPr>
          <a:xfrm>
            <a:off x="323400" y="1765984"/>
            <a:ext cx="1496247" cy="267874"/>
          </a:xfrm>
          <a:prstGeom prst="rect">
            <a:avLst/>
          </a:prstGeom>
          <a:solidFill>
            <a:srgbClr val="FF708B"/>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a:t>部下やメンティー</a:t>
            </a:r>
          </a:p>
        </p:txBody>
      </p:sp>
      <p:pic>
        <p:nvPicPr>
          <p:cNvPr id="20" name="図 19" descr="挿絵 が含まれている画像&#10;&#10;自動的に生成された説明">
            <a:extLst>
              <a:ext uri="{FF2B5EF4-FFF2-40B4-BE49-F238E27FC236}">
                <a16:creationId xmlns:a16="http://schemas.microsoft.com/office/drawing/2014/main" id="{B259057E-D6C0-E84C-A646-9F1D3EBFEB9F}"/>
              </a:ext>
            </a:extLst>
          </p:cNvPr>
          <p:cNvPicPr>
            <a:picLocks noChangeAspect="1"/>
          </p:cNvPicPr>
          <p:nvPr/>
        </p:nvPicPr>
        <p:blipFill>
          <a:blip r:embed="rId5"/>
          <a:stretch>
            <a:fillRect/>
          </a:stretch>
        </p:blipFill>
        <p:spPr>
          <a:xfrm>
            <a:off x="5759572" y="6586495"/>
            <a:ext cx="672856" cy="180000"/>
          </a:xfrm>
          <a:prstGeom prst="rect">
            <a:avLst/>
          </a:prstGeom>
        </p:spPr>
      </p:pic>
      <p:sp>
        <p:nvSpPr>
          <p:cNvPr id="25" name="スライド番号プレースホルダー 3">
            <a:extLst>
              <a:ext uri="{FF2B5EF4-FFF2-40B4-BE49-F238E27FC236}">
                <a16:creationId xmlns:a16="http://schemas.microsoft.com/office/drawing/2014/main" id="{5E31EB06-6502-AB4B-A128-6A728547A838}"/>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26" name="スライド番号プレースホルダー 3">
            <a:extLst>
              <a:ext uri="{FF2B5EF4-FFF2-40B4-BE49-F238E27FC236}">
                <a16:creationId xmlns:a16="http://schemas.microsoft.com/office/drawing/2014/main" id="{F3C44C88-051C-9B43-A0CC-5A4509CEF26D}"/>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21</a:t>
            </a:fld>
            <a:endParaRPr lang="ja-JP" altLang="en-US">
              <a:solidFill>
                <a:schemeClr val="tx1"/>
              </a:solidFill>
            </a:endParaRPr>
          </a:p>
        </p:txBody>
      </p:sp>
      <p:sp>
        <p:nvSpPr>
          <p:cNvPr id="32" name="正方形/長方形 31">
            <a:extLst>
              <a:ext uri="{FF2B5EF4-FFF2-40B4-BE49-F238E27FC236}">
                <a16:creationId xmlns:a16="http://schemas.microsoft.com/office/drawing/2014/main" id="{62DBA9AC-A90D-334F-B07C-1D1BD7C6AE22}"/>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a:extLst>
              <a:ext uri="{FF2B5EF4-FFF2-40B4-BE49-F238E27FC236}">
                <a16:creationId xmlns:a16="http://schemas.microsoft.com/office/drawing/2014/main" id="{7CD9106A-04A9-FD45-85C3-C32D58A8DE15}"/>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6283698-727C-93AB-9EC3-FEE57B030B48}"/>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650982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3676135"/>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上司自身が行動改善の材料を得る</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きちんと対話は相手に届いているのか？なんだか自分と会話してもいまいちだと思われているのではないか？どこをどう変えたらいいだ？</a:t>
            </a:r>
            <a:br>
              <a:rPr lang="en-US" altLang="ja-JP" sz="1200" b="1" dirty="0">
                <a:solidFill>
                  <a:srgbClr val="37394E"/>
                </a:solidFill>
                <a:latin typeface="+mn-ea"/>
              </a:rPr>
            </a:br>
            <a:r>
              <a:rPr lang="ja-JP" altLang="en-US" sz="1200" b="1">
                <a:solidFill>
                  <a:srgbClr val="37394E"/>
                </a:solidFill>
                <a:latin typeface="+mn-ea"/>
              </a:rPr>
              <a:t>こんな心配をされる方もいらっしゃるでしょう。</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en" altLang="ja-JP" sz="1200" b="1" dirty="0">
                <a:solidFill>
                  <a:srgbClr val="37394E"/>
                </a:solidFill>
                <a:latin typeface="+mn-ea"/>
              </a:rPr>
              <a:t>KAKEAI</a:t>
            </a:r>
            <a:r>
              <a:rPr lang="ja-JP" altLang="en-US" sz="1200" b="1">
                <a:solidFill>
                  <a:srgbClr val="37394E"/>
                </a:solidFill>
                <a:latin typeface="+mn-ea"/>
              </a:rPr>
              <a:t>からは、月に１度</a:t>
            </a:r>
            <a:r>
              <a:rPr lang="en" altLang="ja-JP" sz="1200" b="1" dirty="0">
                <a:solidFill>
                  <a:srgbClr val="37394E"/>
                </a:solidFill>
                <a:latin typeface="+mn-ea"/>
              </a:rPr>
              <a:t>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やメールへお知らせが届きます。</a:t>
            </a:r>
            <a:br>
              <a:rPr lang="ja-JP" altLang="en-US" sz="1200" b="1">
                <a:solidFill>
                  <a:srgbClr val="37394E"/>
                </a:solidFill>
                <a:latin typeface="+mn-ea"/>
              </a:rPr>
            </a:br>
            <a:r>
              <a:rPr lang="ja-JP" altLang="en-US" sz="1200" b="1">
                <a:solidFill>
                  <a:srgbClr val="37394E"/>
                </a:solidFill>
                <a:latin typeface="+mn-ea"/>
              </a:rPr>
              <a:t>クリックすると、こんな画面が開きます。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部下全体の</a:t>
            </a:r>
            <a:r>
              <a:rPr lang="en-US" altLang="ja-JP" sz="1200" b="1" dirty="0">
                <a:solidFill>
                  <a:srgbClr val="37394E"/>
                </a:solidFill>
                <a:latin typeface="+mn-ea"/>
              </a:rPr>
              <a:t>1</a:t>
            </a:r>
            <a:r>
              <a:rPr lang="en" altLang="ja-JP" sz="1200" b="1" dirty="0">
                <a:solidFill>
                  <a:srgbClr val="37394E"/>
                </a:solidFill>
                <a:latin typeface="+mn-ea"/>
              </a:rPr>
              <a:t>on1</a:t>
            </a:r>
            <a:r>
              <a:rPr lang="ja-JP" altLang="en-US" sz="1200" b="1">
                <a:solidFill>
                  <a:srgbClr val="37394E"/>
                </a:solidFill>
                <a:latin typeface="+mn-ea"/>
              </a:rPr>
              <a:t>の傾向や、得意や苦手を表しているグラフです。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リモートワークでは、関わり方のズレに気づきにくく、関係の修復も難しいものです。</a:t>
            </a:r>
            <a:br>
              <a:rPr lang="en-US" altLang="ja-JP" sz="1200" b="1" dirty="0">
                <a:solidFill>
                  <a:srgbClr val="37394E"/>
                </a:solidFill>
                <a:latin typeface="+mn-ea"/>
              </a:rPr>
            </a:br>
            <a:r>
              <a:rPr lang="ja-JP" altLang="en-US" sz="1200" b="1">
                <a:solidFill>
                  <a:srgbClr val="37394E"/>
                </a:solidFill>
                <a:latin typeface="+mn-ea"/>
              </a:rPr>
              <a:t>早め早めの関わり方の調整に活かせます。</a:t>
            </a:r>
          </a:p>
        </p:txBody>
      </p:sp>
      <p:sp>
        <p:nvSpPr>
          <p:cNvPr id="34" name="正方形/長方形 33">
            <a:extLst>
              <a:ext uri="{FF2B5EF4-FFF2-40B4-BE49-F238E27FC236}">
                <a16:creationId xmlns:a16="http://schemas.microsoft.com/office/drawing/2014/main" id="{794992AD-70AD-C646-A42C-294400B270C2}"/>
              </a:ext>
            </a:extLst>
          </p:cNvPr>
          <p:cNvSpPr/>
          <p:nvPr/>
        </p:nvSpPr>
        <p:spPr>
          <a:xfrm>
            <a:off x="323400" y="1765984"/>
            <a:ext cx="1496247" cy="267874"/>
          </a:xfrm>
          <a:prstGeom prst="rect">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200"/>
              <a:t>上司</a:t>
            </a:r>
            <a:r>
              <a:rPr kumimoji="1" lang="ja-JP" altLang="en-US" sz="1200"/>
              <a:t>やメンター</a:t>
            </a:r>
          </a:p>
        </p:txBody>
      </p:sp>
      <p:pic>
        <p:nvPicPr>
          <p:cNvPr id="16" name="図 15" descr="挿絵 が含まれている画像&#10;&#10;自動的に生成された説明">
            <a:extLst>
              <a:ext uri="{FF2B5EF4-FFF2-40B4-BE49-F238E27FC236}">
                <a16:creationId xmlns:a16="http://schemas.microsoft.com/office/drawing/2014/main" id="{379163C3-A305-3E47-B22F-050AFC70DEE2}"/>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8" name="スライド番号プレースホルダー 3">
            <a:extLst>
              <a:ext uri="{FF2B5EF4-FFF2-40B4-BE49-F238E27FC236}">
                <a16:creationId xmlns:a16="http://schemas.microsoft.com/office/drawing/2014/main" id="{F7B43956-AC9B-8541-9A36-47D245CB4D66}"/>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9" name="スライド番号プレースホルダー 3">
            <a:extLst>
              <a:ext uri="{FF2B5EF4-FFF2-40B4-BE49-F238E27FC236}">
                <a16:creationId xmlns:a16="http://schemas.microsoft.com/office/drawing/2014/main" id="{7DBB4DE3-1B02-F942-9B4B-1475040C340A}"/>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22</a:t>
            </a:fld>
            <a:endParaRPr lang="ja-JP" altLang="en-US">
              <a:solidFill>
                <a:schemeClr val="tx1"/>
              </a:solidFill>
            </a:endParaRPr>
          </a:p>
        </p:txBody>
      </p:sp>
      <p:sp>
        <p:nvSpPr>
          <p:cNvPr id="20" name="正方形/長方形 19">
            <a:extLst>
              <a:ext uri="{FF2B5EF4-FFF2-40B4-BE49-F238E27FC236}">
                <a16:creationId xmlns:a16="http://schemas.microsoft.com/office/drawing/2014/main" id="{B0893B2D-A8C4-554B-B945-E75E84386AB6}"/>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18B87181-2681-C648-8197-53A2113BC085}"/>
              </a:ext>
            </a:extLst>
          </p:cNvPr>
          <p:cNvPicPr>
            <a:picLocks noChangeAspect="1"/>
          </p:cNvPicPr>
          <p:nvPr/>
        </p:nvPicPr>
        <p:blipFill>
          <a:blip r:embed="rId4"/>
          <a:stretch>
            <a:fillRect/>
          </a:stretch>
        </p:blipFill>
        <p:spPr>
          <a:xfrm>
            <a:off x="4225800" y="1765984"/>
            <a:ext cx="7642800" cy="4284423"/>
          </a:xfrm>
          <a:prstGeom prst="rect">
            <a:avLst/>
          </a:prstGeom>
          <a:effectLst>
            <a:outerShdw blurRad="164852" sx="102000" sy="102000" algn="ctr" rotWithShape="0">
              <a:prstClr val="black">
                <a:alpha val="16000"/>
              </a:prstClr>
            </a:outerShdw>
          </a:effectLst>
        </p:spPr>
      </p:pic>
      <p:sp>
        <p:nvSpPr>
          <p:cNvPr id="15" name="直角三角形 14">
            <a:extLst>
              <a:ext uri="{FF2B5EF4-FFF2-40B4-BE49-F238E27FC236}">
                <a16:creationId xmlns:a16="http://schemas.microsoft.com/office/drawing/2014/main" id="{4D05B781-302B-0744-9BC5-1160CAF1701E}"/>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C5BFA3B-1848-B5C3-6B23-476942C3491E}"/>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3249101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DD7EE3-1C07-984C-BF47-5819ABA4F78B}"/>
              </a:ext>
            </a:extLst>
          </p:cNvPr>
          <p:cNvSpPr txBox="1"/>
          <p:nvPr/>
        </p:nvSpPr>
        <p:spPr>
          <a:xfrm>
            <a:off x="5048518" y="-502276"/>
            <a:ext cx="184731" cy="363946"/>
          </a:xfrm>
          <a:prstGeom prst="rect">
            <a:avLst/>
          </a:prstGeom>
          <a:noFill/>
        </p:spPr>
        <p:txBody>
          <a:bodyPr wrap="none" rtlCol="0">
            <a:spAutoFit/>
          </a:bodyPr>
          <a:lstStyle/>
          <a:p>
            <a:endParaRPr kumimoji="1" lang="ja-JP" altLang="en-US"/>
          </a:p>
        </p:txBody>
      </p:sp>
      <p:sp>
        <p:nvSpPr>
          <p:cNvPr id="4" name="ホームベース 3">
            <a:extLst>
              <a:ext uri="{FF2B5EF4-FFF2-40B4-BE49-F238E27FC236}">
                <a16:creationId xmlns:a16="http://schemas.microsoft.com/office/drawing/2014/main" id="{89740476-213A-B241-B951-1C8A81C17DF7}"/>
              </a:ext>
            </a:extLst>
          </p:cNvPr>
          <p:cNvSpPr/>
          <p:nvPr/>
        </p:nvSpPr>
        <p:spPr>
          <a:xfrm>
            <a:off x="3234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の前</a:t>
            </a:r>
          </a:p>
        </p:txBody>
      </p:sp>
      <p:sp>
        <p:nvSpPr>
          <p:cNvPr id="48" name="ホームベース 47">
            <a:extLst>
              <a:ext uri="{FF2B5EF4-FFF2-40B4-BE49-F238E27FC236}">
                <a16:creationId xmlns:a16="http://schemas.microsoft.com/office/drawing/2014/main" id="{E4415976-B87A-F94C-B6D0-6225E97BA4B0}"/>
              </a:ext>
            </a:extLst>
          </p:cNvPr>
          <p:cNvSpPr/>
          <p:nvPr/>
        </p:nvSpPr>
        <p:spPr>
          <a:xfrm>
            <a:off x="32118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中</a:t>
            </a:r>
          </a:p>
        </p:txBody>
      </p:sp>
      <p:sp>
        <p:nvSpPr>
          <p:cNvPr id="49" name="ホームベース 48">
            <a:extLst>
              <a:ext uri="{FF2B5EF4-FFF2-40B4-BE49-F238E27FC236}">
                <a16:creationId xmlns:a16="http://schemas.microsoft.com/office/drawing/2014/main" id="{99887104-C6AF-014E-8184-070F041A3FD4}"/>
              </a:ext>
            </a:extLst>
          </p:cNvPr>
          <p:cNvSpPr/>
          <p:nvPr/>
        </p:nvSpPr>
        <p:spPr>
          <a:xfrm>
            <a:off x="6100200" y="1233114"/>
            <a:ext cx="2880000" cy="349146"/>
          </a:xfrm>
          <a:prstGeom prst="homePlate">
            <a:avLst/>
          </a:prstGeom>
          <a:solidFill>
            <a:srgbClr val="3838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1on1</a:t>
            </a:r>
            <a:r>
              <a:rPr lang="ja-JP" altLang="en-US" sz="1400" b="1"/>
              <a:t>の後</a:t>
            </a:r>
          </a:p>
        </p:txBody>
      </p:sp>
      <p:sp>
        <p:nvSpPr>
          <p:cNvPr id="50" name="ホームベース 49">
            <a:extLst>
              <a:ext uri="{FF2B5EF4-FFF2-40B4-BE49-F238E27FC236}">
                <a16:creationId xmlns:a16="http://schemas.microsoft.com/office/drawing/2014/main" id="{00A58062-5F23-FE48-B6DA-9D342CDB4678}"/>
              </a:ext>
            </a:extLst>
          </p:cNvPr>
          <p:cNvSpPr/>
          <p:nvPr/>
        </p:nvSpPr>
        <p:spPr>
          <a:xfrm>
            <a:off x="8988600" y="1233114"/>
            <a:ext cx="2880000" cy="349146"/>
          </a:xfrm>
          <a:prstGeom prst="homePlate">
            <a:avLst>
              <a:gd name="adj" fmla="val 0"/>
            </a:avLst>
          </a:prstGeom>
          <a:solidFill>
            <a:srgbClr val="383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t>1</a:t>
            </a:r>
            <a:r>
              <a:rPr lang="ja-JP" altLang="en-US" sz="1400" b="1"/>
              <a:t>ヶ月に</a:t>
            </a:r>
            <a:r>
              <a:rPr lang="en-US" altLang="ja-JP" sz="1400" b="1" dirty="0"/>
              <a:t>1</a:t>
            </a:r>
            <a:r>
              <a:rPr lang="ja-JP" altLang="en-US" sz="1400" b="1"/>
              <a:t>度</a:t>
            </a:r>
          </a:p>
        </p:txBody>
      </p:sp>
      <p:sp>
        <p:nvSpPr>
          <p:cNvPr id="54" name="正方形/長方形 53">
            <a:extLst>
              <a:ext uri="{FF2B5EF4-FFF2-40B4-BE49-F238E27FC236}">
                <a16:creationId xmlns:a16="http://schemas.microsoft.com/office/drawing/2014/main" id="{3ADCE390-27BA-084A-8BE4-4EA4098889F8}"/>
              </a:ext>
            </a:extLst>
          </p:cNvPr>
          <p:cNvSpPr/>
          <p:nvPr/>
        </p:nvSpPr>
        <p:spPr>
          <a:xfrm>
            <a:off x="323999" y="2084658"/>
            <a:ext cx="3650124" cy="2955937"/>
          </a:xfrm>
          <a:prstGeom prst="rect">
            <a:avLst/>
          </a:prstGeom>
        </p:spPr>
        <p:txBody>
          <a:bodyPr wrap="square">
            <a:spAutoFit/>
          </a:bodyPr>
          <a:lstStyle/>
          <a:p>
            <a:pPr>
              <a:lnSpc>
                <a:spcPct val="130000"/>
              </a:lnSpc>
            </a:pPr>
            <a:r>
              <a:rPr lang="en-US" altLang="ja-JP" sz="1200" b="1" dirty="0">
                <a:solidFill>
                  <a:srgbClr val="37394E"/>
                </a:solidFill>
                <a:latin typeface="+mn-ea"/>
              </a:rPr>
              <a:t>〈</a:t>
            </a:r>
            <a:r>
              <a:rPr lang="ja-JP" altLang="en-US" sz="1200" b="1">
                <a:solidFill>
                  <a:srgbClr val="37394E"/>
                </a:solidFill>
                <a:latin typeface="+mn-ea"/>
              </a:rPr>
              <a:t>現場管理職への具体的な支援や指導に活かす</a:t>
            </a:r>
            <a:r>
              <a:rPr lang="en-US" altLang="ja-JP" sz="1200" b="1" dirty="0">
                <a:solidFill>
                  <a:srgbClr val="37394E"/>
                </a:solidFill>
                <a:latin typeface="+mn-ea"/>
              </a:rPr>
              <a:t>〉</a:t>
            </a:r>
          </a:p>
          <a:p>
            <a:pPr marL="285750" indent="-285750">
              <a:lnSpc>
                <a:spcPct val="130000"/>
              </a:lnSpc>
              <a:buFont typeface="Arial" panose="020B0604020202020204" pitchFamily="34" charset="0"/>
              <a:buChar char="•"/>
            </a:pPr>
            <a:r>
              <a:rPr lang="ja-JP" altLang="en-US" sz="1200" b="1">
                <a:solidFill>
                  <a:srgbClr val="37394E"/>
                </a:solidFill>
                <a:latin typeface="+mn-ea"/>
              </a:rPr>
              <a:t>例えば、経営や人事、また部長や事業部長の皆様、人にも、月に１度</a:t>
            </a:r>
            <a:r>
              <a:rPr lang="en" altLang="ja-JP" sz="1200" b="1" dirty="0">
                <a:solidFill>
                  <a:srgbClr val="37394E"/>
                </a:solidFill>
                <a:latin typeface="+mn-ea"/>
              </a:rPr>
              <a:t>Teams</a:t>
            </a:r>
            <a:r>
              <a:rPr lang="ja-JP" altLang="en-US" sz="1200" b="1">
                <a:solidFill>
                  <a:srgbClr val="37394E"/>
                </a:solidFill>
                <a:latin typeface="+mn-ea"/>
              </a:rPr>
              <a:t>や</a:t>
            </a:r>
            <a:r>
              <a:rPr lang="en-US" altLang="ja-JP" sz="1200" b="1" dirty="0">
                <a:solidFill>
                  <a:srgbClr val="37394E"/>
                </a:solidFill>
                <a:latin typeface="+mn-ea"/>
              </a:rPr>
              <a:t>Slack</a:t>
            </a:r>
            <a:r>
              <a:rPr lang="ja-JP" altLang="en-US" sz="1200" b="1">
                <a:solidFill>
                  <a:srgbClr val="37394E"/>
                </a:solidFill>
                <a:latin typeface="+mn-ea"/>
              </a:rPr>
              <a:t>や</a:t>
            </a:r>
            <a:r>
              <a:rPr lang="en" altLang="ja-JP" sz="1200" b="1" dirty="0">
                <a:solidFill>
                  <a:srgbClr val="37394E"/>
                </a:solidFill>
                <a:latin typeface="+mn-ea"/>
              </a:rPr>
              <a:t>Outlook</a:t>
            </a:r>
            <a:r>
              <a:rPr lang="ja-JP" altLang="en-US" sz="1200" b="1">
                <a:solidFill>
                  <a:srgbClr val="37394E"/>
                </a:solidFill>
                <a:latin typeface="+mn-ea"/>
              </a:rPr>
              <a:t>でお知らせが届きます。</a:t>
            </a:r>
            <a:br>
              <a:rPr lang="en-US" altLang="ja-JP" sz="1200" b="1" dirty="0">
                <a:solidFill>
                  <a:srgbClr val="37394E"/>
                </a:solidFill>
                <a:latin typeface="+mn-ea"/>
              </a:rPr>
            </a:b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前月や過去の</a:t>
            </a:r>
            <a:r>
              <a:rPr lang="en-US" altLang="ja-JP" sz="1200" b="1" dirty="0">
                <a:solidFill>
                  <a:srgbClr val="37394E"/>
                </a:solidFill>
                <a:latin typeface="+mn-ea"/>
              </a:rPr>
              <a:t>1</a:t>
            </a:r>
            <a:r>
              <a:rPr lang="en" altLang="ja-JP" sz="1200" b="1" dirty="0">
                <a:solidFill>
                  <a:srgbClr val="37394E"/>
                </a:solidFill>
                <a:latin typeface="+mn-ea"/>
              </a:rPr>
              <a:t>on1</a:t>
            </a:r>
            <a:r>
              <a:rPr lang="ja-JP" altLang="en-US" sz="1200" b="1">
                <a:solidFill>
                  <a:srgbClr val="37394E"/>
                </a:solidFill>
                <a:latin typeface="+mn-ea"/>
              </a:rPr>
              <a:t>実施の状況や、トピックや、求める対応の傾向を俯瞰的に確認することができます。</a:t>
            </a: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endParaRPr lang="en-US" altLang="ja-JP" sz="1200" b="1" dirty="0">
              <a:solidFill>
                <a:srgbClr val="37394E"/>
              </a:solidFill>
              <a:latin typeface="+mn-ea"/>
            </a:endParaRPr>
          </a:p>
          <a:p>
            <a:pPr marL="285750" indent="-285750">
              <a:lnSpc>
                <a:spcPct val="130000"/>
              </a:lnSpc>
              <a:buFont typeface="Arial" panose="020B0604020202020204" pitchFamily="34" charset="0"/>
              <a:buChar char="•"/>
            </a:pPr>
            <a:r>
              <a:rPr lang="ja-JP" altLang="en-US" sz="1200" b="1">
                <a:solidFill>
                  <a:srgbClr val="37394E"/>
                </a:solidFill>
                <a:latin typeface="+mn-ea"/>
              </a:rPr>
              <a:t>現場の実態を掴み、具体的で的確な現場管理職支援や、組織ごとの特徴を踏まえた施策検討へつなげられます。</a:t>
            </a:r>
            <a:endParaRPr lang="en-US" altLang="ja-JP" sz="1200" b="1" dirty="0">
              <a:solidFill>
                <a:srgbClr val="37394E"/>
              </a:solidFill>
              <a:latin typeface="+mn-ea"/>
            </a:endParaRPr>
          </a:p>
        </p:txBody>
      </p:sp>
      <p:sp>
        <p:nvSpPr>
          <p:cNvPr id="29" name="正方形/長方形 28">
            <a:extLst>
              <a:ext uri="{FF2B5EF4-FFF2-40B4-BE49-F238E27FC236}">
                <a16:creationId xmlns:a16="http://schemas.microsoft.com/office/drawing/2014/main" id="{5ACA9C75-CC43-6942-A9C3-CF7B26103805}"/>
              </a:ext>
            </a:extLst>
          </p:cNvPr>
          <p:cNvSpPr/>
          <p:nvPr/>
        </p:nvSpPr>
        <p:spPr>
          <a:xfrm>
            <a:off x="323400" y="1765984"/>
            <a:ext cx="2389320" cy="2678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a:t>経営・人事・現場管理職の上司</a:t>
            </a:r>
          </a:p>
        </p:txBody>
      </p:sp>
      <p:pic>
        <p:nvPicPr>
          <p:cNvPr id="16" name="図 15" descr="挿絵 が含まれている画像&#10;&#10;自動的に生成された説明">
            <a:extLst>
              <a:ext uri="{FF2B5EF4-FFF2-40B4-BE49-F238E27FC236}">
                <a16:creationId xmlns:a16="http://schemas.microsoft.com/office/drawing/2014/main" id="{F16F4217-F391-3F49-B3AE-C52D832607AC}"/>
              </a:ext>
            </a:extLst>
          </p:cNvPr>
          <p:cNvPicPr>
            <a:picLocks noChangeAspect="1"/>
          </p:cNvPicPr>
          <p:nvPr/>
        </p:nvPicPr>
        <p:blipFill>
          <a:blip r:embed="rId3"/>
          <a:stretch>
            <a:fillRect/>
          </a:stretch>
        </p:blipFill>
        <p:spPr>
          <a:xfrm>
            <a:off x="5759572" y="6586495"/>
            <a:ext cx="672856" cy="180000"/>
          </a:xfrm>
          <a:prstGeom prst="rect">
            <a:avLst/>
          </a:prstGeom>
        </p:spPr>
      </p:pic>
      <p:sp>
        <p:nvSpPr>
          <p:cNvPr id="18" name="スライド番号プレースホルダー 3">
            <a:extLst>
              <a:ext uri="{FF2B5EF4-FFF2-40B4-BE49-F238E27FC236}">
                <a16:creationId xmlns:a16="http://schemas.microsoft.com/office/drawing/2014/main" id="{45524AA7-73B2-D144-8043-FBB706D3F5D5}"/>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20" name="スライド番号プレースホルダー 3">
            <a:extLst>
              <a:ext uri="{FF2B5EF4-FFF2-40B4-BE49-F238E27FC236}">
                <a16:creationId xmlns:a16="http://schemas.microsoft.com/office/drawing/2014/main" id="{320F07EA-693E-0E47-80BE-EF92DDAA573B}"/>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23</a:t>
            </a:fld>
            <a:endParaRPr lang="ja-JP" altLang="en-US">
              <a:solidFill>
                <a:schemeClr val="tx1"/>
              </a:solidFill>
            </a:endParaRPr>
          </a:p>
        </p:txBody>
      </p:sp>
      <p:sp>
        <p:nvSpPr>
          <p:cNvPr id="23" name="正方形/長方形 22">
            <a:extLst>
              <a:ext uri="{FF2B5EF4-FFF2-40B4-BE49-F238E27FC236}">
                <a16:creationId xmlns:a16="http://schemas.microsoft.com/office/drawing/2014/main" id="{309EF10F-3D3B-3C45-B67E-EFFD3B29433B}"/>
              </a:ext>
            </a:extLst>
          </p:cNvPr>
          <p:cNvSpPr/>
          <p:nvPr/>
        </p:nvSpPr>
        <p:spPr>
          <a:xfrm>
            <a:off x="323401" y="-651093"/>
            <a:ext cx="3650722" cy="37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D25181E-3AEF-434F-A17F-B3CD822B0DFE}"/>
              </a:ext>
            </a:extLst>
          </p:cNvPr>
          <p:cNvPicPr>
            <a:picLocks noChangeAspect="1"/>
          </p:cNvPicPr>
          <p:nvPr/>
        </p:nvPicPr>
        <p:blipFill>
          <a:blip r:embed="rId4"/>
          <a:stretch>
            <a:fillRect/>
          </a:stretch>
        </p:blipFill>
        <p:spPr>
          <a:xfrm>
            <a:off x="3974123" y="1974939"/>
            <a:ext cx="3600000" cy="2018098"/>
          </a:xfrm>
          <a:prstGeom prst="rect">
            <a:avLst/>
          </a:prstGeom>
          <a:effectLst>
            <a:outerShdw blurRad="164852" sx="102000" sy="102000" algn="ctr" rotWithShape="0">
              <a:prstClr val="black">
                <a:alpha val="16000"/>
              </a:prstClr>
            </a:outerShdw>
          </a:effectLst>
        </p:spPr>
      </p:pic>
      <p:pic>
        <p:nvPicPr>
          <p:cNvPr id="7" name="図 6">
            <a:extLst>
              <a:ext uri="{FF2B5EF4-FFF2-40B4-BE49-F238E27FC236}">
                <a16:creationId xmlns:a16="http://schemas.microsoft.com/office/drawing/2014/main" id="{883EDDF5-8626-CC4F-B6D2-BE08E500043C}"/>
              </a:ext>
            </a:extLst>
          </p:cNvPr>
          <p:cNvPicPr>
            <a:picLocks noChangeAspect="1"/>
          </p:cNvPicPr>
          <p:nvPr/>
        </p:nvPicPr>
        <p:blipFill>
          <a:blip r:embed="rId5"/>
          <a:stretch>
            <a:fillRect/>
          </a:stretch>
        </p:blipFill>
        <p:spPr>
          <a:xfrm>
            <a:off x="4089528" y="4340945"/>
            <a:ext cx="3600000" cy="2018098"/>
          </a:xfrm>
          <a:prstGeom prst="rect">
            <a:avLst/>
          </a:prstGeom>
          <a:effectLst>
            <a:outerShdw blurRad="164852" sx="102000" sy="102000" algn="ctr" rotWithShape="0">
              <a:prstClr val="black">
                <a:alpha val="16000"/>
              </a:prstClr>
            </a:outerShdw>
          </a:effectLst>
        </p:spPr>
      </p:pic>
      <p:pic>
        <p:nvPicPr>
          <p:cNvPr id="5" name="図 4">
            <a:extLst>
              <a:ext uri="{FF2B5EF4-FFF2-40B4-BE49-F238E27FC236}">
                <a16:creationId xmlns:a16="http://schemas.microsoft.com/office/drawing/2014/main" id="{A60B3888-5935-534A-9C9B-923C8CE0104E}"/>
              </a:ext>
            </a:extLst>
          </p:cNvPr>
          <p:cNvPicPr>
            <a:picLocks noChangeAspect="1"/>
          </p:cNvPicPr>
          <p:nvPr/>
        </p:nvPicPr>
        <p:blipFill>
          <a:blip r:embed="rId6"/>
          <a:stretch>
            <a:fillRect/>
          </a:stretch>
        </p:blipFill>
        <p:spPr>
          <a:xfrm>
            <a:off x="6347357" y="3211440"/>
            <a:ext cx="3600000" cy="2018098"/>
          </a:xfrm>
          <a:prstGeom prst="rect">
            <a:avLst/>
          </a:prstGeom>
          <a:effectLst>
            <a:outerShdw blurRad="164852" sx="102000" sy="102000" algn="ctr" rotWithShape="0">
              <a:prstClr val="black">
                <a:alpha val="16000"/>
              </a:prstClr>
            </a:outerShdw>
          </a:effectLst>
        </p:spPr>
      </p:pic>
      <p:pic>
        <p:nvPicPr>
          <p:cNvPr id="6" name="図 5">
            <a:extLst>
              <a:ext uri="{FF2B5EF4-FFF2-40B4-BE49-F238E27FC236}">
                <a16:creationId xmlns:a16="http://schemas.microsoft.com/office/drawing/2014/main" id="{18E37242-EB21-4B4D-B858-ECFFA517EFD7}"/>
              </a:ext>
            </a:extLst>
          </p:cNvPr>
          <p:cNvPicPr>
            <a:picLocks noChangeAspect="1"/>
          </p:cNvPicPr>
          <p:nvPr/>
        </p:nvPicPr>
        <p:blipFill>
          <a:blip r:embed="rId7"/>
          <a:stretch>
            <a:fillRect/>
          </a:stretch>
        </p:blipFill>
        <p:spPr>
          <a:xfrm>
            <a:off x="8268600" y="1974939"/>
            <a:ext cx="3600000" cy="2018098"/>
          </a:xfrm>
          <a:prstGeom prst="rect">
            <a:avLst/>
          </a:prstGeom>
          <a:effectLst>
            <a:outerShdw blurRad="164852" sx="102000" sy="102000" algn="ctr" rotWithShape="0">
              <a:prstClr val="black">
                <a:alpha val="16000"/>
              </a:prstClr>
            </a:outerShdw>
          </a:effectLst>
        </p:spPr>
      </p:pic>
      <p:pic>
        <p:nvPicPr>
          <p:cNvPr id="8" name="図 7">
            <a:extLst>
              <a:ext uri="{FF2B5EF4-FFF2-40B4-BE49-F238E27FC236}">
                <a16:creationId xmlns:a16="http://schemas.microsoft.com/office/drawing/2014/main" id="{A9A999AA-5472-D946-9645-5CBB3C5D3ECA}"/>
              </a:ext>
            </a:extLst>
          </p:cNvPr>
          <p:cNvPicPr>
            <a:picLocks noChangeAspect="1"/>
          </p:cNvPicPr>
          <p:nvPr/>
        </p:nvPicPr>
        <p:blipFill>
          <a:blip r:embed="rId8"/>
          <a:stretch>
            <a:fillRect/>
          </a:stretch>
        </p:blipFill>
        <p:spPr>
          <a:xfrm>
            <a:off x="8268600" y="4340945"/>
            <a:ext cx="3600000" cy="2018098"/>
          </a:xfrm>
          <a:prstGeom prst="rect">
            <a:avLst/>
          </a:prstGeom>
          <a:effectLst>
            <a:outerShdw blurRad="164852" sx="102000" sy="102000" algn="ctr" rotWithShape="0">
              <a:prstClr val="black">
                <a:alpha val="16000"/>
              </a:prstClr>
            </a:outerShdw>
          </a:effectLst>
        </p:spPr>
      </p:pic>
      <p:sp>
        <p:nvSpPr>
          <p:cNvPr id="19" name="直角三角形 18">
            <a:extLst>
              <a:ext uri="{FF2B5EF4-FFF2-40B4-BE49-F238E27FC236}">
                <a16:creationId xmlns:a16="http://schemas.microsoft.com/office/drawing/2014/main" id="{627E8E92-C439-474A-BAB1-553DD3D8ECB2}"/>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0B67F6F-9A6E-506F-2BDC-EAC79EE183BD}"/>
              </a:ext>
            </a:extLst>
          </p:cNvPr>
          <p:cNvSpPr/>
          <p:nvPr/>
        </p:nvSpPr>
        <p:spPr>
          <a:xfrm>
            <a:off x="323998" y="359067"/>
            <a:ext cx="11545200"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｜負担を減らし、対話の質を高める</a:t>
            </a:r>
            <a:endParaRPr lang="en-US" altLang="ja-JP" sz="3200" b="1" dirty="0">
              <a:solidFill>
                <a:srgbClr val="37394E"/>
              </a:solidFill>
              <a:latin typeface="+mn-ea"/>
            </a:endParaRPr>
          </a:p>
        </p:txBody>
      </p:sp>
    </p:spTree>
    <p:extLst>
      <p:ext uri="{BB962C8B-B14F-4D97-AF65-F5344CB8AC3E}">
        <p14:creationId xmlns:p14="http://schemas.microsoft.com/office/powerpoint/2010/main" val="147539958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暗い背景に立つ女性&#10;&#10;自動的に生成された説明">
            <a:extLst>
              <a:ext uri="{FF2B5EF4-FFF2-40B4-BE49-F238E27FC236}">
                <a16:creationId xmlns:a16="http://schemas.microsoft.com/office/drawing/2014/main" id="{71C757B3-AA0C-D8E5-C393-15ADC636462F}"/>
              </a:ext>
            </a:extLst>
          </p:cNvPr>
          <p:cNvPicPr>
            <a:picLocks noChangeAspect="1"/>
          </p:cNvPicPr>
          <p:nvPr/>
        </p:nvPicPr>
        <p:blipFill>
          <a:blip r:embed="rId2"/>
          <a:stretch>
            <a:fillRect/>
          </a:stretch>
        </p:blipFill>
        <p:spPr>
          <a:xfrm>
            <a:off x="-13676" y="0"/>
            <a:ext cx="12192000" cy="6858000"/>
          </a:xfrm>
          <a:prstGeom prst="rect">
            <a:avLst/>
          </a:prstGeom>
        </p:spPr>
      </p:pic>
      <p:sp>
        <p:nvSpPr>
          <p:cNvPr id="2" name="テキスト ボックス 1">
            <a:extLst>
              <a:ext uri="{FF2B5EF4-FFF2-40B4-BE49-F238E27FC236}">
                <a16:creationId xmlns:a16="http://schemas.microsoft.com/office/drawing/2014/main" id="{906F5E58-5CA4-DE4F-9D60-66538E479A14}"/>
              </a:ext>
            </a:extLst>
          </p:cNvPr>
          <p:cNvSpPr txBox="1"/>
          <p:nvPr/>
        </p:nvSpPr>
        <p:spPr>
          <a:xfrm>
            <a:off x="413779" y="828483"/>
            <a:ext cx="8524738" cy="584775"/>
          </a:xfrm>
          <a:prstGeom prst="rect">
            <a:avLst/>
          </a:prstGeom>
          <a:noFill/>
        </p:spPr>
        <p:txBody>
          <a:bodyPr wrap="square" rtlCol="0">
            <a:spAutoFit/>
          </a:bodyPr>
          <a:lstStyle/>
          <a:p>
            <a:r>
              <a:rPr lang="ja-JP" altLang="en-US" sz="3200" b="1">
                <a:solidFill>
                  <a:srgbClr val="373964"/>
                </a:solidFill>
                <a:highlight>
                  <a:srgbClr val="758BFD"/>
                </a:highlight>
              </a:rPr>
              <a:t>私たち</a:t>
            </a:r>
            <a:r>
              <a:rPr kumimoji="1" lang="ja-JP" altLang="en-US" sz="3200" b="1">
                <a:solidFill>
                  <a:srgbClr val="373964"/>
                </a:solidFill>
              </a:rPr>
              <a:t>にとって、</a:t>
            </a:r>
            <a:r>
              <a:rPr kumimoji="1" lang="ja-JP" altLang="en-US" sz="3200" b="1">
                <a:solidFill>
                  <a:srgbClr val="373964"/>
                </a:solidFill>
                <a:highlight>
                  <a:srgbClr val="758BFD"/>
                </a:highlight>
              </a:rPr>
              <a:t>今の状態</a:t>
            </a:r>
            <a:r>
              <a:rPr kumimoji="1" lang="ja-JP" altLang="en-US" sz="3200" b="1">
                <a:solidFill>
                  <a:srgbClr val="373964"/>
                </a:solidFill>
              </a:rPr>
              <a:t>では</a:t>
            </a:r>
          </a:p>
        </p:txBody>
      </p:sp>
      <p:sp>
        <p:nvSpPr>
          <p:cNvPr id="3" name="テキスト ボックス 2">
            <a:extLst>
              <a:ext uri="{FF2B5EF4-FFF2-40B4-BE49-F238E27FC236}">
                <a16:creationId xmlns:a16="http://schemas.microsoft.com/office/drawing/2014/main" id="{639804B4-6E07-EB4D-AF8C-12B00489379E}"/>
              </a:ext>
            </a:extLst>
          </p:cNvPr>
          <p:cNvSpPr txBox="1"/>
          <p:nvPr/>
        </p:nvSpPr>
        <p:spPr>
          <a:xfrm>
            <a:off x="1076941" y="2551837"/>
            <a:ext cx="8524738" cy="584775"/>
          </a:xfrm>
          <a:prstGeom prst="rect">
            <a:avLst/>
          </a:prstGeom>
          <a:noFill/>
        </p:spPr>
        <p:txBody>
          <a:bodyPr wrap="square" rtlCol="0">
            <a:spAutoFit/>
          </a:bodyPr>
          <a:lstStyle/>
          <a:p>
            <a:r>
              <a:rPr kumimoji="1" lang="en-US" altLang="ja-JP" sz="3200" b="1" dirty="0">
                <a:solidFill>
                  <a:srgbClr val="373964"/>
                </a:solidFill>
              </a:rPr>
              <a:t>1on1</a:t>
            </a:r>
            <a:r>
              <a:rPr kumimoji="1" lang="ja-JP" altLang="en-US" sz="3200" b="1">
                <a:solidFill>
                  <a:srgbClr val="373964"/>
                </a:solidFill>
              </a:rPr>
              <a:t>を</a:t>
            </a:r>
          </a:p>
        </p:txBody>
      </p:sp>
      <p:sp>
        <p:nvSpPr>
          <p:cNvPr id="4" name="テキスト ボックス 3">
            <a:extLst>
              <a:ext uri="{FF2B5EF4-FFF2-40B4-BE49-F238E27FC236}">
                <a16:creationId xmlns:a16="http://schemas.microsoft.com/office/drawing/2014/main" id="{1EB08CFC-9AF1-774D-9799-62847DA504B0}"/>
              </a:ext>
            </a:extLst>
          </p:cNvPr>
          <p:cNvSpPr txBox="1"/>
          <p:nvPr/>
        </p:nvSpPr>
        <p:spPr>
          <a:xfrm>
            <a:off x="2822491" y="3136612"/>
            <a:ext cx="6309634" cy="584775"/>
          </a:xfrm>
          <a:prstGeom prst="rect">
            <a:avLst/>
          </a:prstGeom>
          <a:noFill/>
          <a:ln w="28575">
            <a:solidFill>
              <a:schemeClr val="accent1">
                <a:lumMod val="50000"/>
              </a:schemeClr>
            </a:solidFill>
          </a:ln>
        </p:spPr>
        <p:txBody>
          <a:bodyPr wrap="square" rtlCol="0">
            <a:spAutoFit/>
          </a:bodyPr>
          <a:lstStyle/>
          <a:p>
            <a:endParaRPr kumimoji="1" lang="ja-JP" altLang="en-US" sz="3200" b="1">
              <a:solidFill>
                <a:srgbClr val="373964"/>
              </a:solidFill>
            </a:endParaRPr>
          </a:p>
        </p:txBody>
      </p:sp>
      <p:sp>
        <p:nvSpPr>
          <p:cNvPr id="6" name="テキスト ボックス 5">
            <a:extLst>
              <a:ext uri="{FF2B5EF4-FFF2-40B4-BE49-F238E27FC236}">
                <a16:creationId xmlns:a16="http://schemas.microsoft.com/office/drawing/2014/main" id="{E4215D9D-24D6-4646-A606-5A91EC89DDE7}"/>
              </a:ext>
            </a:extLst>
          </p:cNvPr>
          <p:cNvSpPr txBox="1"/>
          <p:nvPr/>
        </p:nvSpPr>
        <p:spPr>
          <a:xfrm>
            <a:off x="7560267" y="3903645"/>
            <a:ext cx="4631733" cy="584775"/>
          </a:xfrm>
          <a:prstGeom prst="rect">
            <a:avLst/>
          </a:prstGeom>
          <a:noFill/>
        </p:spPr>
        <p:txBody>
          <a:bodyPr wrap="square" rtlCol="0">
            <a:spAutoFit/>
          </a:bodyPr>
          <a:lstStyle/>
          <a:p>
            <a:r>
              <a:rPr kumimoji="1" lang="ja-JP" altLang="en-US" sz="3200" b="1">
                <a:solidFill>
                  <a:srgbClr val="373964"/>
                </a:solidFill>
                <a:highlight>
                  <a:srgbClr val="758BFD"/>
                </a:highlight>
              </a:rPr>
              <a:t>の場として使っている</a:t>
            </a:r>
            <a:r>
              <a:rPr kumimoji="1" lang="ja-JP" altLang="en-US" sz="3200" b="1">
                <a:solidFill>
                  <a:srgbClr val="373964"/>
                </a:solidFill>
              </a:rPr>
              <a:t>。</a:t>
            </a:r>
          </a:p>
        </p:txBody>
      </p:sp>
      <p:sp>
        <p:nvSpPr>
          <p:cNvPr id="9" name="テキスト ボックス 8">
            <a:extLst>
              <a:ext uri="{FF2B5EF4-FFF2-40B4-BE49-F238E27FC236}">
                <a16:creationId xmlns:a16="http://schemas.microsoft.com/office/drawing/2014/main" id="{7DCF2230-F49B-AB47-98D9-7FC4B6C5366A}"/>
              </a:ext>
            </a:extLst>
          </p:cNvPr>
          <p:cNvSpPr txBox="1"/>
          <p:nvPr/>
        </p:nvSpPr>
        <p:spPr>
          <a:xfrm>
            <a:off x="737892" y="5114928"/>
            <a:ext cx="11454107" cy="1384995"/>
          </a:xfrm>
          <a:prstGeom prst="rect">
            <a:avLst/>
          </a:prstGeom>
          <a:noFill/>
        </p:spPr>
        <p:txBody>
          <a:bodyPr wrap="square" rtlCol="0">
            <a:spAutoFit/>
          </a:bodyPr>
          <a:lstStyle/>
          <a:p>
            <a:r>
              <a:rPr kumimoji="1" lang="ja-JP" altLang="en-US" sz="3200" b="1">
                <a:solidFill>
                  <a:srgbClr val="373964"/>
                </a:solidFill>
              </a:rPr>
              <a:t>それで、仕事が進んでいる、意味を再確認できる、</a:t>
            </a:r>
            <a:endParaRPr kumimoji="1" lang="en-US" altLang="ja-JP" sz="3200" b="1" dirty="0">
              <a:solidFill>
                <a:srgbClr val="373964"/>
              </a:solidFill>
            </a:endParaRPr>
          </a:p>
          <a:p>
            <a:r>
              <a:rPr kumimoji="1" lang="ja-JP" altLang="en-US" sz="3200" b="1">
                <a:solidFill>
                  <a:srgbClr val="373964"/>
                </a:solidFill>
              </a:rPr>
              <a:t>やりがいを感じる、充実感がある</a:t>
            </a:r>
            <a:endParaRPr kumimoji="1" lang="en-US" altLang="ja-JP" sz="3200" b="1" dirty="0">
              <a:solidFill>
                <a:srgbClr val="373964"/>
              </a:solidFill>
            </a:endParaRPr>
          </a:p>
          <a:p>
            <a:r>
              <a:rPr lang="en-US" altLang="ja-JP" sz="2000" b="1" dirty="0">
                <a:solidFill>
                  <a:srgbClr val="FF0000"/>
                </a:solidFill>
              </a:rPr>
              <a:t>*</a:t>
            </a:r>
            <a:r>
              <a:rPr lang="ja-JP" altLang="en-US" sz="2000" b="1">
                <a:solidFill>
                  <a:srgbClr val="FF0000"/>
                </a:solidFill>
              </a:rPr>
              <a:t>緊急度や重要性はその場で確認すると安心</a:t>
            </a:r>
            <a:endParaRPr lang="en-US" altLang="ja-JP" sz="3200" b="1" dirty="0">
              <a:solidFill>
                <a:srgbClr val="FF0000"/>
              </a:solidFill>
            </a:endParaRPr>
          </a:p>
        </p:txBody>
      </p:sp>
    </p:spTree>
    <p:extLst>
      <p:ext uri="{BB962C8B-B14F-4D97-AF65-F5344CB8AC3E}">
        <p14:creationId xmlns:p14="http://schemas.microsoft.com/office/powerpoint/2010/main" val="1462887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9F523C5A-919A-A246-9511-D6B15F553C96}"/>
              </a:ext>
            </a:extLst>
          </p:cNvPr>
          <p:cNvSpPr txBox="1"/>
          <p:nvPr/>
        </p:nvSpPr>
        <p:spPr>
          <a:xfrm>
            <a:off x="4889573" y="2596616"/>
            <a:ext cx="7097524" cy="1072794"/>
          </a:xfrm>
          <a:prstGeom prst="rect">
            <a:avLst/>
          </a:prstGeom>
          <a:noFill/>
        </p:spPr>
        <p:txBody>
          <a:bodyPr wrap="square" lIns="0" tIns="0" rIns="0" bIns="0" rtlCol="0" anchor="t" anchorCtr="0">
            <a:spAutoFit/>
          </a:bodyPr>
          <a:lstStyle>
            <a:defPPr>
              <a:defRPr lang="ja-JP"/>
            </a:defPPr>
            <a:lvl1pPr>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1pPr>
            <a:lvl2pPr marL="742950" lvl="1" indent="-285750">
              <a:lnSpc>
                <a:spcPct val="200000"/>
              </a:lnSpc>
              <a:buFont typeface="Arial" panose="020B0604020202020204" pitchFamily="34" charset="0"/>
              <a:buChar char="•"/>
              <a:defRPr sz="1400">
                <a:solidFill>
                  <a:srgbClr val="363964"/>
                </a:solidFill>
                <a:latin typeface="Hiragino Kaku Gothic Pro W3" panose="020B0300000000000000" pitchFamily="34" charset="-128"/>
                <a:ea typeface="Hiragino Kaku Gothic Pro W3" panose="020B0300000000000000" pitchFamily="34" charset="-128"/>
              </a:defRPr>
            </a:lvl2pPr>
            <a:lvl3pPr lvl="2">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3pPr>
          </a:lstStyle>
          <a:p>
            <a:pPr>
              <a:lnSpc>
                <a:spcPct val="150000"/>
              </a:lnSpc>
            </a:pPr>
            <a:r>
              <a:rPr lang="ja-JP" altLang="en-US" sz="1600" b="1">
                <a:latin typeface="+mn-ea"/>
                <a:ea typeface="+mn-ea"/>
              </a:rPr>
              <a:t>同じフロアにいれば気軽に会話できますが、テレワークになったことでコミュニケーションの機会が減りました。</a:t>
            </a:r>
            <a:r>
              <a:rPr lang="ja-JP" altLang="en-US" sz="1600" b="1" u="sng">
                <a:solidFill>
                  <a:srgbClr val="FF0000"/>
                </a:solidFill>
                <a:latin typeface="+mn-ea"/>
                <a:ea typeface="+mn-ea"/>
              </a:rPr>
              <a:t>そのため、ちょっと聞いて欲しいことを、ちゃんと話せる場があるということに意義</a:t>
            </a:r>
            <a:r>
              <a:rPr lang="ja-JP" altLang="en-US" sz="1600" b="1" u="sng">
                <a:latin typeface="+mn-ea"/>
                <a:ea typeface="+mn-ea"/>
              </a:rPr>
              <a:t>を感じています</a:t>
            </a:r>
            <a:r>
              <a:rPr lang="ja-JP" altLang="en-US" sz="1600" b="1">
                <a:latin typeface="+mn-ea"/>
                <a:ea typeface="+mn-ea"/>
              </a:rPr>
              <a:t>。</a:t>
            </a:r>
          </a:p>
        </p:txBody>
      </p:sp>
      <p:sp>
        <p:nvSpPr>
          <p:cNvPr id="4" name="正方形/長方形 3">
            <a:extLst>
              <a:ext uri="{FF2B5EF4-FFF2-40B4-BE49-F238E27FC236}">
                <a16:creationId xmlns:a16="http://schemas.microsoft.com/office/drawing/2014/main" id="{4DD45BFA-94FD-724F-B26F-12A1C150602D}"/>
              </a:ext>
            </a:extLst>
          </p:cNvPr>
          <p:cNvSpPr/>
          <p:nvPr/>
        </p:nvSpPr>
        <p:spPr>
          <a:xfrm>
            <a:off x="434708" y="1613176"/>
            <a:ext cx="11268342" cy="677108"/>
          </a:xfrm>
          <a:prstGeom prst="rect">
            <a:avLst/>
          </a:prstGeom>
        </p:spPr>
        <p:txBody>
          <a:bodyPr wrap="square">
            <a:spAutoFit/>
          </a:bodyPr>
          <a:lstStyle/>
          <a:p>
            <a:pPr>
              <a:lnSpc>
                <a:spcPct val="150000"/>
              </a:lnSpc>
            </a:pPr>
            <a:r>
              <a:rPr lang="ja-JP" altLang="en-US" sz="2800" b="1">
                <a:solidFill>
                  <a:srgbClr val="373961"/>
                </a:solidFill>
                <a:latin typeface="+mn-ea"/>
              </a:rPr>
              <a:t>「ちょっと聞いて欲しい」を、きちんと話せる </a:t>
            </a:r>
            <a:r>
              <a:rPr lang="en-US" altLang="ja-JP" sz="2800" b="1" dirty="0">
                <a:solidFill>
                  <a:srgbClr val="373961"/>
                </a:solidFill>
                <a:latin typeface="+mn-ea"/>
              </a:rPr>
              <a:t>1on1</a:t>
            </a:r>
            <a:r>
              <a:rPr lang="ja-JP" altLang="en-US" sz="2800" b="1">
                <a:solidFill>
                  <a:srgbClr val="373961"/>
                </a:solidFill>
                <a:latin typeface="+mn-ea"/>
              </a:rPr>
              <a:t>がいつもある</a:t>
            </a:r>
            <a:endParaRPr lang="en-US" altLang="ja-JP" sz="2800" b="1" dirty="0">
              <a:solidFill>
                <a:srgbClr val="373961"/>
              </a:solidFill>
              <a:latin typeface="+mn-ea"/>
            </a:endParaRPr>
          </a:p>
        </p:txBody>
      </p:sp>
      <p:pic>
        <p:nvPicPr>
          <p:cNvPr id="5" name="図 4">
            <a:extLst>
              <a:ext uri="{FF2B5EF4-FFF2-40B4-BE49-F238E27FC236}">
                <a16:creationId xmlns:a16="http://schemas.microsoft.com/office/drawing/2014/main" id="{72506D93-DF6A-9A4A-87F9-4E0C712EEDD8}"/>
              </a:ext>
            </a:extLst>
          </p:cNvPr>
          <p:cNvPicPr>
            <a:picLocks noChangeAspect="1"/>
          </p:cNvPicPr>
          <p:nvPr/>
        </p:nvPicPr>
        <p:blipFill>
          <a:blip r:embed="rId3"/>
          <a:stretch>
            <a:fillRect/>
          </a:stretch>
        </p:blipFill>
        <p:spPr>
          <a:xfrm>
            <a:off x="768687" y="2445888"/>
            <a:ext cx="3852423" cy="3775031"/>
          </a:xfrm>
          <a:prstGeom prst="rect">
            <a:avLst/>
          </a:prstGeom>
        </p:spPr>
      </p:pic>
      <p:sp>
        <p:nvSpPr>
          <p:cNvPr id="20" name="テキスト ボックス 19">
            <a:extLst>
              <a:ext uri="{FF2B5EF4-FFF2-40B4-BE49-F238E27FC236}">
                <a16:creationId xmlns:a16="http://schemas.microsoft.com/office/drawing/2014/main" id="{4309A00A-3BCF-D94B-8B57-5109946D1CC0}"/>
              </a:ext>
            </a:extLst>
          </p:cNvPr>
          <p:cNvSpPr txBox="1"/>
          <p:nvPr/>
        </p:nvSpPr>
        <p:spPr>
          <a:xfrm>
            <a:off x="4889573" y="4158855"/>
            <a:ext cx="7097524" cy="2180790"/>
          </a:xfrm>
          <a:prstGeom prst="rect">
            <a:avLst/>
          </a:prstGeom>
          <a:noFill/>
        </p:spPr>
        <p:txBody>
          <a:bodyPr wrap="square" lIns="0" tIns="0" rIns="0" bIns="0" rtlCol="0" anchor="t" anchorCtr="0">
            <a:spAutoFit/>
          </a:bodyPr>
          <a:lstStyle>
            <a:defPPr>
              <a:defRPr lang="ja-JP"/>
            </a:defPPr>
            <a:lvl1pPr>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1pPr>
            <a:lvl2pPr marL="742950" lvl="1" indent="-285750">
              <a:lnSpc>
                <a:spcPct val="200000"/>
              </a:lnSpc>
              <a:buFont typeface="Arial" panose="020B0604020202020204" pitchFamily="34" charset="0"/>
              <a:buChar char="•"/>
              <a:defRPr sz="1400">
                <a:solidFill>
                  <a:srgbClr val="363964"/>
                </a:solidFill>
                <a:latin typeface="Hiragino Kaku Gothic Pro W3" panose="020B0300000000000000" pitchFamily="34" charset="-128"/>
                <a:ea typeface="Hiragino Kaku Gothic Pro W3" panose="020B0300000000000000" pitchFamily="34" charset="-128"/>
              </a:defRPr>
            </a:lvl2pPr>
            <a:lvl3pPr lvl="2">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3pPr>
          </a:lstStyle>
          <a:p>
            <a:pPr>
              <a:lnSpc>
                <a:spcPct val="150000"/>
              </a:lnSpc>
            </a:pPr>
            <a:r>
              <a:rPr lang="en" altLang="ja-JP" sz="1600" b="1" dirty="0">
                <a:latin typeface="+mn-ea"/>
                <a:ea typeface="+mn-ea"/>
              </a:rPr>
              <a:t>1on1</a:t>
            </a:r>
            <a:r>
              <a:rPr lang="ja-JP" altLang="en-US" sz="1600" b="1">
                <a:latin typeface="+mn-ea"/>
                <a:ea typeface="+mn-ea"/>
              </a:rPr>
              <a:t>をやること自体が目的ではなく、</a:t>
            </a:r>
            <a:r>
              <a:rPr lang="ja-JP" altLang="en-US" sz="1600" b="1" u="sng">
                <a:solidFill>
                  <a:srgbClr val="FF0000"/>
                </a:solidFill>
                <a:latin typeface="+mn-ea"/>
                <a:ea typeface="+mn-ea"/>
              </a:rPr>
              <a:t>上司と部下がコミュニケーションをとって信頼関係を築くことで、今後のキャリアアップや業務のことを会話し、同じ方向を向いて様々なことに取り組める状態にすることが大切</a:t>
            </a:r>
            <a:r>
              <a:rPr lang="ja-JP" altLang="en-US" sz="1600" b="1">
                <a:latin typeface="+mn-ea"/>
                <a:ea typeface="+mn-ea"/>
              </a:rPr>
              <a:t>だと考えます。</a:t>
            </a:r>
            <a:r>
              <a:rPr lang="en-US" altLang="ja-JP" sz="1600" b="1" dirty="0">
                <a:latin typeface="+mn-ea"/>
                <a:ea typeface="+mn-ea"/>
              </a:rPr>
              <a:t>1</a:t>
            </a:r>
            <a:r>
              <a:rPr lang="en" altLang="ja-JP" sz="1600" b="1" dirty="0">
                <a:latin typeface="+mn-ea"/>
                <a:ea typeface="+mn-ea"/>
              </a:rPr>
              <a:t>on1</a:t>
            </a:r>
            <a:r>
              <a:rPr lang="ja-JP" altLang="en-US" sz="1600" b="1">
                <a:latin typeface="+mn-ea"/>
                <a:ea typeface="+mn-ea"/>
              </a:rPr>
              <a:t>はその目的を叶えるための手段だと思います。</a:t>
            </a:r>
            <a:r>
              <a:rPr lang="ja-JP" altLang="en-US" sz="1600" b="1" u="sng">
                <a:latin typeface="+mn-ea"/>
                <a:ea typeface="+mn-ea"/>
              </a:rPr>
              <a:t>裏を返せば、</a:t>
            </a:r>
            <a:r>
              <a:rPr lang="en-US" altLang="ja-JP" sz="1600" b="1" u="sng" dirty="0">
                <a:latin typeface="+mn-ea"/>
                <a:ea typeface="+mn-ea"/>
              </a:rPr>
              <a:t>1</a:t>
            </a:r>
            <a:r>
              <a:rPr lang="en" altLang="ja-JP" sz="1600" b="1" u="sng" dirty="0">
                <a:latin typeface="+mn-ea"/>
                <a:ea typeface="+mn-ea"/>
              </a:rPr>
              <a:t>on1</a:t>
            </a:r>
            <a:r>
              <a:rPr lang="ja-JP" altLang="en-US" sz="1600" b="1" u="sng">
                <a:latin typeface="+mn-ea"/>
                <a:ea typeface="+mn-ea"/>
              </a:rPr>
              <a:t>を通して「どうしたいか、どうなりたいか」ということ共有しないまま</a:t>
            </a:r>
            <a:r>
              <a:rPr lang="en-US" altLang="ja-JP" sz="1600" b="1" u="sng" dirty="0">
                <a:latin typeface="+mn-ea"/>
                <a:ea typeface="+mn-ea"/>
              </a:rPr>
              <a:t>1</a:t>
            </a:r>
            <a:r>
              <a:rPr lang="en" altLang="ja-JP" sz="1600" b="1" u="sng" dirty="0">
                <a:latin typeface="+mn-ea"/>
                <a:ea typeface="+mn-ea"/>
              </a:rPr>
              <a:t>on1</a:t>
            </a:r>
            <a:r>
              <a:rPr lang="ja-JP" altLang="en-US" sz="1600" b="1" u="sng">
                <a:latin typeface="+mn-ea"/>
                <a:ea typeface="+mn-ea"/>
              </a:rPr>
              <a:t>を実施しても、それは形式的な場になってしまう</a:t>
            </a:r>
            <a:r>
              <a:rPr lang="ja-JP" altLang="en-US" sz="1600" b="1">
                <a:latin typeface="+mn-ea"/>
                <a:ea typeface="+mn-ea"/>
              </a:rPr>
              <a:t>と思います。</a:t>
            </a:r>
          </a:p>
        </p:txBody>
      </p:sp>
      <p:sp>
        <p:nvSpPr>
          <p:cNvPr id="13" name="テキスト ボックス 12">
            <a:extLst>
              <a:ext uri="{FF2B5EF4-FFF2-40B4-BE49-F238E27FC236}">
                <a16:creationId xmlns:a16="http://schemas.microsoft.com/office/drawing/2014/main" id="{BD415EC1-F7D9-C648-82F3-0F4679B3D26C}"/>
              </a:ext>
            </a:extLst>
          </p:cNvPr>
          <p:cNvSpPr txBox="1"/>
          <p:nvPr/>
        </p:nvSpPr>
        <p:spPr>
          <a:xfrm>
            <a:off x="323999" y="324000"/>
            <a:ext cx="9891419" cy="492443"/>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en-US" altLang="ja-JP" sz="3200" dirty="0">
                <a:latin typeface="+mn-ea"/>
              </a:rPr>
              <a:t>1on1</a:t>
            </a:r>
            <a:r>
              <a:rPr lang="ja-JP" altLang="en-US" sz="3200">
                <a:latin typeface="+mn-ea"/>
              </a:rPr>
              <a:t>の取り組み事例</a:t>
            </a:r>
            <a:endParaRPr lang="en-US" altLang="ja-JP" sz="3200" dirty="0">
              <a:latin typeface="+mn-ea"/>
            </a:endParaRPr>
          </a:p>
        </p:txBody>
      </p:sp>
    </p:spTree>
    <p:extLst>
      <p:ext uri="{BB962C8B-B14F-4D97-AF65-F5344CB8AC3E}">
        <p14:creationId xmlns:p14="http://schemas.microsoft.com/office/powerpoint/2010/main" val="1392060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AA98EE19-85BC-044C-A0CA-5C97BC62D6DF}"/>
              </a:ext>
            </a:extLst>
          </p:cNvPr>
          <p:cNvSpPr/>
          <p:nvPr/>
        </p:nvSpPr>
        <p:spPr>
          <a:xfrm>
            <a:off x="891136" y="-773092"/>
            <a:ext cx="10411200"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a:extLst>
              <a:ext uri="{FF2B5EF4-FFF2-40B4-BE49-F238E27FC236}">
                <a16:creationId xmlns:a16="http://schemas.microsoft.com/office/drawing/2014/main" id="{365A8752-B70E-874C-B873-125C955B05BB}"/>
              </a:ext>
            </a:extLst>
          </p:cNvPr>
          <p:cNvSpPr/>
          <p:nvPr/>
        </p:nvSpPr>
        <p:spPr>
          <a:xfrm>
            <a:off x="-951663" y="1730068"/>
            <a:ext cx="601200" cy="468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スライド番号プレースホルダー 3">
            <a:extLst>
              <a:ext uri="{FF2B5EF4-FFF2-40B4-BE49-F238E27FC236}">
                <a16:creationId xmlns:a16="http://schemas.microsoft.com/office/drawing/2014/main" id="{B0665536-71FE-E040-9954-F24A762EF3FC}"/>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2021 KAKEAI, Inc. All Rights Reserved.</a:t>
            </a:r>
            <a:endParaRPr lang="ja-JP" altLang="en-US" sz="1000">
              <a:solidFill>
                <a:srgbClr val="373964"/>
              </a:solidFill>
              <a:latin typeface="+mn-ea"/>
            </a:endParaRPr>
          </a:p>
        </p:txBody>
      </p:sp>
      <p:sp>
        <p:nvSpPr>
          <p:cNvPr id="20" name="スライド番号プレースホルダー 3">
            <a:extLst>
              <a:ext uri="{FF2B5EF4-FFF2-40B4-BE49-F238E27FC236}">
                <a16:creationId xmlns:a16="http://schemas.microsoft.com/office/drawing/2014/main" id="{D8F7C1E4-12D5-1545-84EE-7F51405EB4A4}"/>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26</a:t>
            </a:fld>
            <a:endParaRPr lang="ja-JP" altLang="en-US">
              <a:solidFill>
                <a:schemeClr val="tx1"/>
              </a:solidFill>
            </a:endParaRPr>
          </a:p>
        </p:txBody>
      </p:sp>
      <p:sp>
        <p:nvSpPr>
          <p:cNvPr id="12" name="正方形/長方形 11">
            <a:extLst>
              <a:ext uri="{FF2B5EF4-FFF2-40B4-BE49-F238E27FC236}">
                <a16:creationId xmlns:a16="http://schemas.microsoft.com/office/drawing/2014/main" id="{6F48E993-16DD-304A-BA7D-E0F7BB4B6E22}"/>
              </a:ext>
            </a:extLst>
          </p:cNvPr>
          <p:cNvSpPr/>
          <p:nvPr/>
        </p:nvSpPr>
        <p:spPr>
          <a:xfrm>
            <a:off x="1449946" y="-1371380"/>
            <a:ext cx="3170822"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14" name="図 13" descr="挿絵 が含まれている画像&#10;&#10;自動的に生成された説明">
            <a:extLst>
              <a:ext uri="{FF2B5EF4-FFF2-40B4-BE49-F238E27FC236}">
                <a16:creationId xmlns:a16="http://schemas.microsoft.com/office/drawing/2014/main" id="{5211EB19-BCFC-ADD5-64E1-4B13DC7263B0}"/>
              </a:ext>
            </a:extLst>
          </p:cNvPr>
          <p:cNvPicPr>
            <a:picLocks noChangeAspect="1"/>
          </p:cNvPicPr>
          <p:nvPr/>
        </p:nvPicPr>
        <p:blipFill>
          <a:blip r:embed="rId2"/>
          <a:stretch>
            <a:fillRect/>
          </a:stretch>
        </p:blipFill>
        <p:spPr>
          <a:xfrm>
            <a:off x="5759572" y="6586495"/>
            <a:ext cx="672856" cy="180000"/>
          </a:xfrm>
          <a:prstGeom prst="rect">
            <a:avLst/>
          </a:prstGeom>
        </p:spPr>
      </p:pic>
    </p:spTree>
    <p:extLst>
      <p:ext uri="{BB962C8B-B14F-4D97-AF65-F5344CB8AC3E}">
        <p14:creationId xmlns:p14="http://schemas.microsoft.com/office/powerpoint/2010/main" val="26292200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暗い背景に立つ女性&#10;&#10;自動的に生成された説明">
            <a:extLst>
              <a:ext uri="{FF2B5EF4-FFF2-40B4-BE49-F238E27FC236}">
                <a16:creationId xmlns:a16="http://schemas.microsoft.com/office/drawing/2014/main" id="{39C3F12F-237E-1032-784E-ED31351B8A02}"/>
              </a:ext>
            </a:extLst>
          </p:cNvPr>
          <p:cNvPicPr>
            <a:picLocks noChangeAspect="1"/>
          </p:cNvPicPr>
          <p:nvPr/>
        </p:nvPicPr>
        <p:blipFill>
          <a:blip r:embed="rId2"/>
          <a:stretch>
            <a:fillRect/>
          </a:stretch>
        </p:blipFill>
        <p:spPr>
          <a:xfrm>
            <a:off x="0" y="0"/>
            <a:ext cx="12192000" cy="6858000"/>
          </a:xfrm>
          <a:prstGeom prst="rect">
            <a:avLst/>
          </a:prstGeom>
        </p:spPr>
      </p:pic>
      <p:sp>
        <p:nvSpPr>
          <p:cNvPr id="17" name="正方形/長方形 16">
            <a:extLst>
              <a:ext uri="{FF2B5EF4-FFF2-40B4-BE49-F238E27FC236}">
                <a16:creationId xmlns:a16="http://schemas.microsoft.com/office/drawing/2014/main" id="{AA98EE19-85BC-044C-A0CA-5C97BC62D6DF}"/>
              </a:ext>
            </a:extLst>
          </p:cNvPr>
          <p:cNvSpPr/>
          <p:nvPr/>
        </p:nvSpPr>
        <p:spPr>
          <a:xfrm>
            <a:off x="891136" y="-773092"/>
            <a:ext cx="10411200"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a:extLst>
              <a:ext uri="{FF2B5EF4-FFF2-40B4-BE49-F238E27FC236}">
                <a16:creationId xmlns:a16="http://schemas.microsoft.com/office/drawing/2014/main" id="{365A8752-B70E-874C-B873-125C955B05BB}"/>
              </a:ext>
            </a:extLst>
          </p:cNvPr>
          <p:cNvSpPr/>
          <p:nvPr/>
        </p:nvSpPr>
        <p:spPr>
          <a:xfrm>
            <a:off x="-951663" y="1730068"/>
            <a:ext cx="601200" cy="468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スライド番号プレースホルダー 3">
            <a:extLst>
              <a:ext uri="{FF2B5EF4-FFF2-40B4-BE49-F238E27FC236}">
                <a16:creationId xmlns:a16="http://schemas.microsoft.com/office/drawing/2014/main" id="{B0665536-71FE-E040-9954-F24A762EF3FC}"/>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2021 KAKEAI, Inc. All Rights Reserved.</a:t>
            </a:r>
            <a:endParaRPr lang="ja-JP" altLang="en-US" sz="1000">
              <a:solidFill>
                <a:srgbClr val="373964"/>
              </a:solidFill>
              <a:latin typeface="+mn-ea"/>
            </a:endParaRPr>
          </a:p>
        </p:txBody>
      </p:sp>
      <p:sp>
        <p:nvSpPr>
          <p:cNvPr id="20" name="スライド番号プレースホルダー 3">
            <a:extLst>
              <a:ext uri="{FF2B5EF4-FFF2-40B4-BE49-F238E27FC236}">
                <a16:creationId xmlns:a16="http://schemas.microsoft.com/office/drawing/2014/main" id="{D8F7C1E4-12D5-1545-84EE-7F51405EB4A4}"/>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3</a:t>
            </a:fld>
            <a:endParaRPr lang="ja-JP" altLang="en-US">
              <a:solidFill>
                <a:schemeClr val="tx1"/>
              </a:solidFill>
            </a:endParaRPr>
          </a:p>
        </p:txBody>
      </p:sp>
      <p:sp>
        <p:nvSpPr>
          <p:cNvPr id="22" name="テキスト ボックス 21">
            <a:extLst>
              <a:ext uri="{FF2B5EF4-FFF2-40B4-BE49-F238E27FC236}">
                <a16:creationId xmlns:a16="http://schemas.microsoft.com/office/drawing/2014/main" id="{7275D62B-3B74-E448-8060-9D64796010CD}"/>
              </a:ext>
            </a:extLst>
          </p:cNvPr>
          <p:cNvSpPr txBox="1"/>
          <p:nvPr/>
        </p:nvSpPr>
        <p:spPr>
          <a:xfrm>
            <a:off x="1449946" y="1591080"/>
            <a:ext cx="9415183" cy="2356671"/>
          </a:xfrm>
          <a:prstGeom prst="rect">
            <a:avLst/>
          </a:prstGeom>
          <a:noFill/>
        </p:spPr>
        <p:txBody>
          <a:bodyPr wrap="square">
            <a:spAutoFit/>
          </a:bodyPr>
          <a:lstStyle/>
          <a:p>
            <a:pPr indent="-285750">
              <a:lnSpc>
                <a:spcPct val="150000"/>
              </a:lnSpc>
            </a:pPr>
            <a:r>
              <a:rPr lang="ja-JP" altLang="en-US" sz="2000" b="1">
                <a:solidFill>
                  <a:srgbClr val="37394E"/>
                </a:solidFill>
                <a:latin typeface="+mn-ea"/>
              </a:rPr>
              <a:t>あなたがどこで誰と共に生きようとも、</a:t>
            </a:r>
            <a:endParaRPr lang="en-US" altLang="ja-JP" sz="2000" b="1" dirty="0">
              <a:solidFill>
                <a:srgbClr val="37394E"/>
              </a:solidFill>
              <a:latin typeface="+mn-ea"/>
            </a:endParaRPr>
          </a:p>
          <a:p>
            <a:pPr indent="-285750">
              <a:lnSpc>
                <a:spcPct val="150000"/>
              </a:lnSpc>
            </a:pPr>
            <a:r>
              <a:rPr lang="ja-JP" altLang="en-US" sz="2000" b="1">
                <a:solidFill>
                  <a:srgbClr val="37394E"/>
                </a:solidFill>
                <a:latin typeface="+mn-ea"/>
              </a:rPr>
              <a:t>あなたの持つ人生の可能性を絶対に毀損させない。</a:t>
            </a:r>
            <a:br>
              <a:rPr lang="en-US" altLang="ja-JP" sz="2000" b="1" dirty="0">
                <a:solidFill>
                  <a:srgbClr val="37394E"/>
                </a:solidFill>
                <a:latin typeface="+mn-ea"/>
              </a:rPr>
            </a:br>
            <a:r>
              <a:rPr lang="en" altLang="ja-JP" sz="2000" b="1" dirty="0">
                <a:solidFill>
                  <a:srgbClr val="37394E"/>
                </a:solidFill>
                <a:latin typeface="+mn-ea"/>
              </a:rPr>
              <a:t>No matter where you are,</a:t>
            </a:r>
            <a:br>
              <a:rPr lang="en" altLang="ja-JP" sz="2000" b="1" dirty="0">
                <a:solidFill>
                  <a:srgbClr val="37394E"/>
                </a:solidFill>
                <a:latin typeface="+mn-ea"/>
              </a:rPr>
            </a:br>
            <a:r>
              <a:rPr lang="en" altLang="ja-JP" sz="2000" b="1" dirty="0">
                <a:solidFill>
                  <a:srgbClr val="37394E"/>
                </a:solidFill>
                <a:latin typeface="+mn-ea"/>
              </a:rPr>
              <a:t>No matter who you interact with,</a:t>
            </a:r>
            <a:br>
              <a:rPr lang="en" altLang="ja-JP" sz="2000" b="1" dirty="0">
                <a:solidFill>
                  <a:srgbClr val="37394E"/>
                </a:solidFill>
                <a:latin typeface="+mn-ea"/>
              </a:rPr>
            </a:br>
            <a:r>
              <a:rPr lang="en" altLang="ja-JP" sz="2000" b="1" dirty="0">
                <a:solidFill>
                  <a:srgbClr val="37394E"/>
                </a:solidFill>
                <a:latin typeface="+mn-ea"/>
              </a:rPr>
              <a:t>Your </a:t>
            </a:r>
            <a:r>
              <a:rPr lang="en" altLang="ja-JP" sz="2000" b="1" dirty="0" err="1">
                <a:solidFill>
                  <a:srgbClr val="37394E"/>
                </a:solidFill>
                <a:latin typeface="+mn-ea"/>
              </a:rPr>
              <a:t>lifeʼs</a:t>
            </a:r>
            <a:r>
              <a:rPr lang="en" altLang="ja-JP" sz="2000" b="1" dirty="0">
                <a:solidFill>
                  <a:srgbClr val="37394E"/>
                </a:solidFill>
                <a:latin typeface="+mn-ea"/>
              </a:rPr>
              <a:t> potential shall never be suppressed.</a:t>
            </a:r>
          </a:p>
        </p:txBody>
      </p:sp>
      <p:sp>
        <p:nvSpPr>
          <p:cNvPr id="23" name="テキスト ボックス 22">
            <a:extLst>
              <a:ext uri="{FF2B5EF4-FFF2-40B4-BE49-F238E27FC236}">
                <a16:creationId xmlns:a16="http://schemas.microsoft.com/office/drawing/2014/main" id="{042673AD-54CC-8843-AA52-33D8AEA5B7AC}"/>
              </a:ext>
            </a:extLst>
          </p:cNvPr>
          <p:cNvSpPr txBox="1"/>
          <p:nvPr/>
        </p:nvSpPr>
        <p:spPr>
          <a:xfrm>
            <a:off x="1474440" y="4449106"/>
            <a:ext cx="9827895" cy="1534459"/>
          </a:xfrm>
          <a:prstGeom prst="rect">
            <a:avLst/>
          </a:prstGeom>
          <a:noFill/>
        </p:spPr>
        <p:txBody>
          <a:bodyPr wrap="square">
            <a:spAutoFit/>
          </a:bodyPr>
          <a:lstStyle/>
          <a:p>
            <a:pPr indent="-285750">
              <a:lnSpc>
                <a:spcPct val="150000"/>
              </a:lnSpc>
            </a:pPr>
            <a:r>
              <a:rPr lang="ja-JP" altLang="en-US" sz="1600" b="1">
                <a:solidFill>
                  <a:srgbClr val="37394E"/>
                </a:solidFill>
                <a:latin typeface="+mn-ea"/>
              </a:rPr>
              <a:t>属人的なまま放置され続けてきた「人への関わり方」</a:t>
            </a:r>
            <a:br>
              <a:rPr lang="en-US" altLang="ja-JP" sz="1600" b="1" dirty="0">
                <a:solidFill>
                  <a:srgbClr val="37394E"/>
                </a:solidFill>
                <a:latin typeface="+mn-ea"/>
              </a:rPr>
            </a:br>
            <a:r>
              <a:rPr lang="ja-JP" altLang="en-US" sz="1600" b="1">
                <a:solidFill>
                  <a:srgbClr val="37394E"/>
                </a:solidFill>
                <a:latin typeface="+mn-ea"/>
              </a:rPr>
              <a:t>それにより、今この瞬間も世界中で発生している不幸。</a:t>
            </a:r>
            <a:br>
              <a:rPr lang="en" altLang="ja-JP" sz="1600" b="1" dirty="0">
                <a:solidFill>
                  <a:srgbClr val="37394E"/>
                </a:solidFill>
                <a:latin typeface="+mn-ea"/>
              </a:rPr>
            </a:br>
            <a:r>
              <a:rPr lang="ja-JP" altLang="en-US" sz="1600" b="1">
                <a:solidFill>
                  <a:srgbClr val="37394E"/>
                </a:solidFill>
                <a:latin typeface="+mn-ea"/>
              </a:rPr>
              <a:t>私たちは「働く」における、</a:t>
            </a:r>
            <a:r>
              <a:rPr lang="en-US" altLang="ja-JP" sz="1600" b="1" dirty="0">
                <a:solidFill>
                  <a:srgbClr val="37394E"/>
                </a:solidFill>
                <a:latin typeface="+mn-ea"/>
              </a:rPr>
              <a:t>1</a:t>
            </a:r>
            <a:r>
              <a:rPr lang="ja-JP" altLang="en-US" sz="1600" b="1">
                <a:solidFill>
                  <a:srgbClr val="37394E"/>
                </a:solidFill>
                <a:latin typeface="+mn-ea"/>
              </a:rPr>
              <a:t>対</a:t>
            </a:r>
            <a:r>
              <a:rPr lang="en-US" altLang="ja-JP" sz="1600" b="1" dirty="0">
                <a:solidFill>
                  <a:srgbClr val="37394E"/>
                </a:solidFill>
                <a:latin typeface="+mn-ea"/>
              </a:rPr>
              <a:t>1</a:t>
            </a:r>
            <a:r>
              <a:rPr lang="ja-JP" altLang="en-US" sz="1600" b="1">
                <a:solidFill>
                  <a:srgbClr val="37394E"/>
                </a:solidFill>
                <a:latin typeface="+mn-ea"/>
              </a:rPr>
              <a:t>のコミュニケーションの掛け違いを世界中から無くし、</a:t>
            </a:r>
            <a:endParaRPr lang="en-US" altLang="ja-JP" sz="1600" b="1" dirty="0">
              <a:solidFill>
                <a:srgbClr val="37394E"/>
              </a:solidFill>
              <a:latin typeface="+mn-ea"/>
            </a:endParaRPr>
          </a:p>
          <a:p>
            <a:pPr indent="-285750">
              <a:lnSpc>
                <a:spcPct val="150000"/>
              </a:lnSpc>
            </a:pPr>
            <a:r>
              <a:rPr lang="ja-JP" altLang="en-US" sz="1600" b="1">
                <a:solidFill>
                  <a:srgbClr val="37394E"/>
                </a:solidFill>
                <a:latin typeface="+mn-ea"/>
              </a:rPr>
              <a:t>今とこれからを生きる一人ひとりの現実を変えます。</a:t>
            </a:r>
            <a:endParaRPr lang="en-US" altLang="ja-JP" sz="1600" b="1" dirty="0">
              <a:solidFill>
                <a:srgbClr val="37394E"/>
              </a:solidFill>
              <a:latin typeface="+mn-ea"/>
            </a:endParaRPr>
          </a:p>
        </p:txBody>
      </p:sp>
      <p:sp>
        <p:nvSpPr>
          <p:cNvPr id="10" name="正方形/長方形 9">
            <a:extLst>
              <a:ext uri="{FF2B5EF4-FFF2-40B4-BE49-F238E27FC236}">
                <a16:creationId xmlns:a16="http://schemas.microsoft.com/office/drawing/2014/main" id="{2B9ED37A-8A32-B047-9343-197A7EC33377}"/>
              </a:ext>
            </a:extLst>
          </p:cNvPr>
          <p:cNvSpPr/>
          <p:nvPr/>
        </p:nvSpPr>
        <p:spPr>
          <a:xfrm>
            <a:off x="323999" y="359067"/>
            <a:ext cx="11544001" cy="686791"/>
          </a:xfrm>
          <a:prstGeom prst="rect">
            <a:avLst/>
          </a:prstGeom>
        </p:spPr>
        <p:txBody>
          <a:bodyPr wrap="square">
            <a:spAutoFit/>
          </a:bodyPr>
          <a:lstStyle/>
          <a:p>
            <a:pPr>
              <a:lnSpc>
                <a:spcPct val="130000"/>
              </a:lnSpc>
            </a:pPr>
            <a:r>
              <a:rPr lang="ja-JP" altLang="en-US" sz="3200" b="1">
                <a:solidFill>
                  <a:srgbClr val="37394E"/>
                </a:solidFill>
                <a:latin typeface="+mn-ea"/>
              </a:rPr>
              <a:t>私たち</a:t>
            </a:r>
            <a:r>
              <a:rPr lang="en-US" altLang="ja-JP" sz="3200" b="1" dirty="0">
                <a:solidFill>
                  <a:srgbClr val="37394E"/>
                </a:solidFill>
                <a:latin typeface="+mn-ea"/>
              </a:rPr>
              <a:t>KAKEAI</a:t>
            </a:r>
            <a:r>
              <a:rPr lang="ja-JP" altLang="en-US" sz="3200" b="1">
                <a:solidFill>
                  <a:srgbClr val="37394E"/>
                </a:solidFill>
                <a:latin typeface="+mn-ea"/>
              </a:rPr>
              <a:t>の</a:t>
            </a:r>
            <a:r>
              <a:rPr lang="en-US" altLang="ja-JP" sz="3200" b="1" dirty="0">
                <a:solidFill>
                  <a:srgbClr val="37394E"/>
                </a:solidFill>
                <a:latin typeface="+mn-ea"/>
              </a:rPr>
              <a:t>Purpose</a:t>
            </a:r>
          </a:p>
        </p:txBody>
      </p:sp>
      <p:sp>
        <p:nvSpPr>
          <p:cNvPr id="11" name="直角三角形 10">
            <a:extLst>
              <a:ext uri="{FF2B5EF4-FFF2-40B4-BE49-F238E27FC236}">
                <a16:creationId xmlns:a16="http://schemas.microsoft.com/office/drawing/2014/main" id="{3502117C-1AC2-4845-B885-E93DBFA57FBF}"/>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F48E993-16DD-304A-BA7D-E0F7BB4B6E22}"/>
              </a:ext>
            </a:extLst>
          </p:cNvPr>
          <p:cNvSpPr/>
          <p:nvPr/>
        </p:nvSpPr>
        <p:spPr>
          <a:xfrm>
            <a:off x="1449946" y="-1371380"/>
            <a:ext cx="3170822"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14" name="図 13" descr="挿絵 が含まれている画像&#10;&#10;自動的に生成された説明">
            <a:extLst>
              <a:ext uri="{FF2B5EF4-FFF2-40B4-BE49-F238E27FC236}">
                <a16:creationId xmlns:a16="http://schemas.microsoft.com/office/drawing/2014/main" id="{5211EB19-BCFC-ADD5-64E1-4B13DC7263B0}"/>
              </a:ext>
            </a:extLst>
          </p:cNvPr>
          <p:cNvPicPr>
            <a:picLocks noChangeAspect="1"/>
          </p:cNvPicPr>
          <p:nvPr/>
        </p:nvPicPr>
        <p:blipFill>
          <a:blip r:embed="rId3"/>
          <a:stretch>
            <a:fillRect/>
          </a:stretch>
        </p:blipFill>
        <p:spPr>
          <a:xfrm>
            <a:off x="5759572" y="6586495"/>
            <a:ext cx="672856" cy="180000"/>
          </a:xfrm>
          <a:prstGeom prst="rect">
            <a:avLst/>
          </a:prstGeom>
        </p:spPr>
      </p:pic>
    </p:spTree>
    <p:extLst>
      <p:ext uri="{BB962C8B-B14F-4D97-AF65-F5344CB8AC3E}">
        <p14:creationId xmlns:p14="http://schemas.microsoft.com/office/powerpoint/2010/main" val="13901467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暗い背景に立つ女性&#10;&#10;自動的に生成された説明">
            <a:extLst>
              <a:ext uri="{FF2B5EF4-FFF2-40B4-BE49-F238E27FC236}">
                <a16:creationId xmlns:a16="http://schemas.microsoft.com/office/drawing/2014/main" id="{3E99FB44-ED49-9512-AF71-207B769D4BCD}"/>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人, 新聞, 男, 記号 が含まれている画像&#10;&#10;自動的に生成された説明">
            <a:extLst>
              <a:ext uri="{FF2B5EF4-FFF2-40B4-BE49-F238E27FC236}">
                <a16:creationId xmlns:a16="http://schemas.microsoft.com/office/drawing/2014/main" id="{55BDD559-263A-3421-E398-4A7D48EDE8E4}"/>
              </a:ext>
            </a:extLst>
          </p:cNvPr>
          <p:cNvPicPr>
            <a:picLocks noChangeAspect="1"/>
          </p:cNvPicPr>
          <p:nvPr/>
        </p:nvPicPr>
        <p:blipFill>
          <a:blip r:embed="rId3"/>
          <a:stretch>
            <a:fillRect/>
          </a:stretch>
        </p:blipFill>
        <p:spPr>
          <a:xfrm>
            <a:off x="262520" y="0"/>
            <a:ext cx="4725398" cy="68580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B2107276-E4AB-F4AB-E45D-B1BB5BC8D06F}"/>
              </a:ext>
            </a:extLst>
          </p:cNvPr>
          <p:cNvSpPr txBox="1"/>
          <p:nvPr/>
        </p:nvSpPr>
        <p:spPr>
          <a:xfrm>
            <a:off x="5653888" y="3245443"/>
            <a:ext cx="2786743" cy="646331"/>
          </a:xfrm>
          <a:prstGeom prst="rect">
            <a:avLst/>
          </a:prstGeom>
          <a:noFill/>
        </p:spPr>
        <p:txBody>
          <a:bodyPr wrap="square">
            <a:spAutoFit/>
          </a:bodyPr>
          <a:lstStyle/>
          <a:p>
            <a:pPr algn="ctr"/>
            <a:r>
              <a:rPr lang="ja-JP" altLang="en-US" b="1" i="0">
                <a:solidFill>
                  <a:srgbClr val="758BFD"/>
                </a:solidFill>
                <a:effectLst/>
                <a:latin typeface="Hiragino Kaku Gothic ProN" panose="020B0300000000000000" pitchFamily="34" charset="-128"/>
                <a:ea typeface="Hiragino Kaku Gothic ProN" panose="020B0300000000000000" pitchFamily="34" charset="-128"/>
              </a:rPr>
              <a:t>ただいま予約受付中</a:t>
            </a:r>
            <a:endParaRPr lang="en-US" altLang="ja-JP" b="1" i="0" dirty="0">
              <a:solidFill>
                <a:srgbClr val="758BFD"/>
              </a:solidFill>
              <a:effectLst/>
              <a:latin typeface="Hiragino Kaku Gothic ProN" panose="020B0300000000000000" pitchFamily="34" charset="-128"/>
              <a:ea typeface="Hiragino Kaku Gothic ProN" panose="020B0300000000000000" pitchFamily="34" charset="-128"/>
            </a:endParaRPr>
          </a:p>
          <a:p>
            <a:pPr algn="ctr"/>
            <a:r>
              <a:rPr lang="en-US" altLang="ja-JP" b="1" dirty="0">
                <a:solidFill>
                  <a:srgbClr val="758BFD"/>
                </a:solidFill>
                <a:latin typeface="Hiragino Kaku Gothic ProN" panose="020B0300000000000000" pitchFamily="34" charset="-128"/>
                <a:ea typeface="Hiragino Kaku Gothic ProN" panose="020B0300000000000000" pitchFamily="34" charset="-128"/>
              </a:rPr>
              <a:t>8</a:t>
            </a:r>
            <a:r>
              <a:rPr lang="ja-JP" altLang="en-US" b="1">
                <a:solidFill>
                  <a:srgbClr val="758BFD"/>
                </a:solidFill>
                <a:latin typeface="Hiragino Kaku Gothic ProN" panose="020B0300000000000000" pitchFamily="34" charset="-128"/>
                <a:ea typeface="Hiragino Kaku Gothic ProN" panose="020B0300000000000000" pitchFamily="34" charset="-128"/>
              </a:rPr>
              <a:t>月</a:t>
            </a:r>
            <a:r>
              <a:rPr lang="en-US" altLang="ja-JP" b="1" dirty="0">
                <a:solidFill>
                  <a:srgbClr val="758BFD"/>
                </a:solidFill>
                <a:latin typeface="Hiragino Kaku Gothic ProN" panose="020B0300000000000000" pitchFamily="34" charset="-128"/>
                <a:ea typeface="Hiragino Kaku Gothic ProN" panose="020B0300000000000000" pitchFamily="34" charset="-128"/>
              </a:rPr>
              <a:t>24</a:t>
            </a:r>
            <a:r>
              <a:rPr lang="ja-JP" altLang="en-US" b="1">
                <a:solidFill>
                  <a:srgbClr val="758BFD"/>
                </a:solidFill>
                <a:latin typeface="Hiragino Kaku Gothic ProN" panose="020B0300000000000000" pitchFamily="34" charset="-128"/>
                <a:ea typeface="Hiragino Kaku Gothic ProN" panose="020B0300000000000000" pitchFamily="34" charset="-128"/>
              </a:rPr>
              <a:t>日発刊</a:t>
            </a:r>
            <a:endParaRPr lang="ja-JP" altLang="en-US" b="1">
              <a:solidFill>
                <a:srgbClr val="758BFD"/>
              </a:solidFill>
            </a:endParaRPr>
          </a:p>
        </p:txBody>
      </p:sp>
      <p:pic>
        <p:nvPicPr>
          <p:cNvPr id="1026" name="Picture 2">
            <a:extLst>
              <a:ext uri="{FF2B5EF4-FFF2-40B4-BE49-F238E27FC236}">
                <a16:creationId xmlns:a16="http://schemas.microsoft.com/office/drawing/2014/main" id="{89AD0286-71B7-8F68-B136-857756FB0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015" y="4054642"/>
            <a:ext cx="2640490" cy="264049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C390A5A-D387-C970-5501-AA151F6874F0}"/>
              </a:ext>
            </a:extLst>
          </p:cNvPr>
          <p:cNvSpPr txBox="1"/>
          <p:nvPr/>
        </p:nvSpPr>
        <p:spPr>
          <a:xfrm>
            <a:off x="5541959" y="330060"/>
            <a:ext cx="6096000" cy="2585323"/>
          </a:xfrm>
          <a:prstGeom prst="rect">
            <a:avLst/>
          </a:prstGeom>
          <a:noFill/>
        </p:spPr>
        <p:txBody>
          <a:bodyPr wrap="square">
            <a:spAutoFit/>
          </a:bodyPr>
          <a:lstStyle/>
          <a:p>
            <a:r>
              <a:rPr lang="ja-JP" altLang="en-US" b="0" i="0">
                <a:solidFill>
                  <a:srgbClr val="0F1111"/>
                </a:solidFill>
                <a:effectLst/>
                <a:latin typeface="Hiragino Kaku Gothic ProN" panose="020B0300000000000000" pitchFamily="34" charset="-128"/>
                <a:ea typeface="Hiragino Kaku Gothic ProN" panose="020B0300000000000000" pitchFamily="34" charset="-128"/>
              </a:rPr>
              <a:t>生産性、離職、エンゲージメントなど、組織の課題は上司次第で大きく変わる。</a:t>
            </a:r>
            <a:endParaRPr lang="en-US" altLang="ja-JP" b="0" i="0" dirty="0">
              <a:solidFill>
                <a:srgbClr val="0F1111"/>
              </a:solidFill>
              <a:effectLst/>
              <a:latin typeface="Hiragino Kaku Gothic ProN" panose="020B0300000000000000" pitchFamily="34" charset="-128"/>
              <a:ea typeface="Hiragino Kaku Gothic ProN" panose="020B0300000000000000" pitchFamily="34" charset="-128"/>
            </a:endParaRPr>
          </a:p>
          <a:p>
            <a:endParaRPr lang="en-US" altLang="ja-JP" dirty="0">
              <a:solidFill>
                <a:srgbClr val="0F1111"/>
              </a:solidFill>
              <a:latin typeface="Hiragino Kaku Gothic ProN" panose="020B0300000000000000" pitchFamily="34" charset="-128"/>
              <a:ea typeface="Hiragino Kaku Gothic ProN" panose="020B0300000000000000" pitchFamily="34" charset="-128"/>
            </a:endParaRPr>
          </a:p>
          <a:p>
            <a:r>
              <a:rPr lang="ja-JP" altLang="en-US" b="0" i="0">
                <a:solidFill>
                  <a:srgbClr val="0F1111"/>
                </a:solidFill>
                <a:effectLst/>
                <a:latin typeface="Hiragino Kaku Gothic ProN" panose="020B0300000000000000" pitchFamily="34" charset="-128"/>
                <a:ea typeface="Hiragino Kaku Gothic ProN" panose="020B0300000000000000" pitchFamily="34" charset="-128"/>
              </a:rPr>
              <a:t>にも関わらず、人への関わり方は上司の個人の力に委ねられたまま放置され続けてきた。</a:t>
            </a:r>
            <a:endParaRPr lang="en-US" altLang="ja-JP" b="0" i="0" dirty="0">
              <a:solidFill>
                <a:srgbClr val="0F1111"/>
              </a:solidFill>
              <a:effectLst/>
              <a:latin typeface="Hiragino Kaku Gothic ProN" panose="020B0300000000000000" pitchFamily="34" charset="-128"/>
              <a:ea typeface="Hiragino Kaku Gothic ProN" panose="020B0300000000000000" pitchFamily="34" charset="-128"/>
            </a:endParaRPr>
          </a:p>
          <a:p>
            <a:endParaRPr lang="en-US" altLang="ja-JP" dirty="0">
              <a:solidFill>
                <a:srgbClr val="0F1111"/>
              </a:solidFill>
              <a:latin typeface="Hiragino Kaku Gothic ProN" panose="020B0300000000000000" pitchFamily="34" charset="-128"/>
              <a:ea typeface="Hiragino Kaku Gothic ProN" panose="020B0300000000000000" pitchFamily="34" charset="-128"/>
            </a:endParaRPr>
          </a:p>
          <a:p>
            <a:r>
              <a:rPr lang="ja-JP" altLang="en-US" b="0" i="0">
                <a:solidFill>
                  <a:srgbClr val="0F1111"/>
                </a:solidFill>
                <a:effectLst/>
                <a:latin typeface="Hiragino Kaku Gothic ProN" panose="020B0300000000000000" pitchFamily="34" charset="-128"/>
                <a:ea typeface="Hiragino Kaku Gothic ProN" panose="020B0300000000000000" pitchFamily="34" charset="-128"/>
              </a:rPr>
              <a:t>変わる社会の中で、企業と個人をより高いゴールへ導く鍵を握るのは、結節点である最前線のマネジャー。</a:t>
            </a:r>
            <a:endParaRPr lang="en-US" altLang="ja-JP" b="0" i="0" dirty="0">
              <a:solidFill>
                <a:srgbClr val="0F1111"/>
              </a:solidFill>
              <a:effectLst/>
              <a:latin typeface="Hiragino Kaku Gothic ProN" panose="020B0300000000000000" pitchFamily="34" charset="-128"/>
              <a:ea typeface="Hiragino Kaku Gothic ProN" panose="020B0300000000000000" pitchFamily="34" charset="-128"/>
            </a:endParaRPr>
          </a:p>
          <a:p>
            <a:r>
              <a:rPr lang="ja-JP" altLang="en-US" b="0" i="0">
                <a:solidFill>
                  <a:srgbClr val="0F1111"/>
                </a:solidFill>
                <a:effectLst/>
                <a:latin typeface="Hiragino Kaku Gothic ProN" panose="020B0300000000000000" pitchFamily="34" charset="-128"/>
                <a:ea typeface="Hiragino Kaku Gothic ProN" panose="020B0300000000000000" pitchFamily="34" charset="-128"/>
              </a:rPr>
              <a:t>新たな時代の上司部下コミュニケーション法を示す</a:t>
            </a:r>
            <a:endParaRPr lang="ja-JP" altLang="en-US"/>
          </a:p>
        </p:txBody>
      </p:sp>
      <p:sp>
        <p:nvSpPr>
          <p:cNvPr id="9" name="テキスト ボックス 8">
            <a:extLst>
              <a:ext uri="{FF2B5EF4-FFF2-40B4-BE49-F238E27FC236}">
                <a16:creationId xmlns:a16="http://schemas.microsoft.com/office/drawing/2014/main" id="{523BB697-4CEC-BEAE-9A43-21938A13F3FD}"/>
              </a:ext>
            </a:extLst>
          </p:cNvPr>
          <p:cNvSpPr txBox="1"/>
          <p:nvPr/>
        </p:nvSpPr>
        <p:spPr>
          <a:xfrm>
            <a:off x="8367505" y="5833358"/>
            <a:ext cx="3778473" cy="861774"/>
          </a:xfrm>
          <a:prstGeom prst="rect">
            <a:avLst/>
          </a:prstGeom>
          <a:noFill/>
        </p:spPr>
        <p:txBody>
          <a:bodyPr wrap="square">
            <a:spAutoFit/>
          </a:bodyPr>
          <a:lstStyle/>
          <a:p>
            <a:r>
              <a:rPr lang="ja-JP" altLang="en-US" b="1">
                <a:solidFill>
                  <a:srgbClr val="758BFD"/>
                </a:solidFill>
              </a:rPr>
              <a:t>アンケート回答者</a:t>
            </a:r>
            <a:r>
              <a:rPr lang="en-US" altLang="ja-JP" b="1" dirty="0">
                <a:solidFill>
                  <a:srgbClr val="758BFD"/>
                </a:solidFill>
              </a:rPr>
              <a:t>10</a:t>
            </a:r>
            <a:r>
              <a:rPr lang="ja-JP" altLang="en-US" b="1">
                <a:solidFill>
                  <a:srgbClr val="758BFD"/>
                </a:solidFill>
              </a:rPr>
              <a:t>名に</a:t>
            </a:r>
            <a:endParaRPr lang="en-US" altLang="ja-JP" b="1" dirty="0">
              <a:solidFill>
                <a:srgbClr val="758BFD"/>
              </a:solidFill>
            </a:endParaRPr>
          </a:p>
          <a:p>
            <a:r>
              <a:rPr lang="ja-JP" altLang="en-US" b="1">
                <a:solidFill>
                  <a:srgbClr val="758BFD"/>
                </a:solidFill>
              </a:rPr>
              <a:t>書籍を無料プレゼント</a:t>
            </a:r>
            <a:endParaRPr lang="en-US" altLang="ja-JP" b="1" dirty="0">
              <a:solidFill>
                <a:srgbClr val="758BFD"/>
              </a:solidFill>
            </a:endParaRPr>
          </a:p>
          <a:p>
            <a:r>
              <a:rPr lang="ja-JP" altLang="en-US" sz="1400"/>
              <a:t>読後に感想をお聞かせください</a:t>
            </a:r>
          </a:p>
        </p:txBody>
      </p:sp>
    </p:spTree>
    <p:extLst>
      <p:ext uri="{BB962C8B-B14F-4D97-AF65-F5344CB8AC3E}">
        <p14:creationId xmlns:p14="http://schemas.microsoft.com/office/powerpoint/2010/main" val="319050829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暗い背景に立つ女性&#10;&#10;自動的に生成された説明">
            <a:extLst>
              <a:ext uri="{FF2B5EF4-FFF2-40B4-BE49-F238E27FC236}">
                <a16:creationId xmlns:a16="http://schemas.microsoft.com/office/drawing/2014/main" id="{D93E64A8-6493-B198-B9B1-68B5C58CEF5A}"/>
              </a:ext>
            </a:extLst>
          </p:cNvPr>
          <p:cNvPicPr>
            <a:picLocks noChangeAspect="1"/>
          </p:cNvPicPr>
          <p:nvPr/>
        </p:nvPicPr>
        <p:blipFill>
          <a:blip r:embed="rId3"/>
          <a:stretch>
            <a:fillRect/>
          </a:stretch>
        </p:blipFill>
        <p:spPr>
          <a:xfrm>
            <a:off x="0" y="0"/>
            <a:ext cx="12192000" cy="6858000"/>
          </a:xfrm>
          <a:prstGeom prst="rect">
            <a:avLst/>
          </a:prstGeom>
        </p:spPr>
      </p:pic>
      <p:sp>
        <p:nvSpPr>
          <p:cNvPr id="22" name="スライド番号プレースホルダー 3">
            <a:extLst>
              <a:ext uri="{FF2B5EF4-FFF2-40B4-BE49-F238E27FC236}">
                <a16:creationId xmlns:a16="http://schemas.microsoft.com/office/drawing/2014/main" id="{EA85E092-BD90-CC44-8FF6-F154ACF09F5E}"/>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2021 KAKEAI, Inc. All Rights Reserved.</a:t>
            </a:r>
            <a:endParaRPr lang="ja-JP" altLang="en-US" sz="1000">
              <a:solidFill>
                <a:srgbClr val="373964"/>
              </a:solidFill>
              <a:latin typeface="+mn-ea"/>
            </a:endParaRPr>
          </a:p>
        </p:txBody>
      </p:sp>
      <p:pic>
        <p:nvPicPr>
          <p:cNvPr id="24" name="図 23" descr="図形&#10;&#10;中程度の精度で自動的に生成された説明">
            <a:extLst>
              <a:ext uri="{FF2B5EF4-FFF2-40B4-BE49-F238E27FC236}">
                <a16:creationId xmlns:a16="http://schemas.microsoft.com/office/drawing/2014/main" id="{7FEC98D0-D1DA-CB43-A53F-A26D435818D7}"/>
              </a:ext>
            </a:extLst>
          </p:cNvPr>
          <p:cNvPicPr>
            <a:picLocks noChangeAspect="1"/>
          </p:cNvPicPr>
          <p:nvPr/>
        </p:nvPicPr>
        <p:blipFill>
          <a:blip r:embed="rId4"/>
          <a:stretch>
            <a:fillRect/>
          </a:stretch>
        </p:blipFill>
        <p:spPr>
          <a:xfrm>
            <a:off x="5551408" y="6529704"/>
            <a:ext cx="807430" cy="216000"/>
          </a:xfrm>
          <a:prstGeom prst="rect">
            <a:avLst/>
          </a:prstGeom>
        </p:spPr>
      </p:pic>
      <p:sp>
        <p:nvSpPr>
          <p:cNvPr id="28" name="Text Box 6">
            <a:extLst>
              <a:ext uri="{FF2B5EF4-FFF2-40B4-BE49-F238E27FC236}">
                <a16:creationId xmlns:a16="http://schemas.microsoft.com/office/drawing/2014/main" id="{7EEC1B6D-B448-9E4B-A970-21FB58E69564}"/>
              </a:ext>
            </a:extLst>
          </p:cNvPr>
          <p:cNvSpPr txBox="1">
            <a:spLocks noChangeArrowheads="1"/>
          </p:cNvSpPr>
          <p:nvPr/>
        </p:nvSpPr>
        <p:spPr bwMode="auto">
          <a:xfrm>
            <a:off x="1002535" y="1632471"/>
            <a:ext cx="70577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marL="0" marR="0" lvl="0" indent="0" algn="l" defTabSz="914048"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Yu Gothic Medium" charset="-128"/>
              </a:rPr>
              <a:t> </a:t>
            </a:r>
            <a:r>
              <a:rPr lang="ja-JP" altLang="en-US" sz="36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皆川恵美</a:t>
            </a:r>
            <a:endParaRPr lang="en-US" altLang="ja-JP" sz="36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endParaRPr>
          </a:p>
          <a:p>
            <a:pPr defTabSz="914048" eaLnBrk="1" fontAlgn="base" hangingPunct="1">
              <a:spcBef>
                <a:spcPct val="0"/>
              </a:spcBef>
              <a:spcAft>
                <a:spcPct val="0"/>
              </a:spcAft>
              <a:defRPr/>
            </a:pPr>
            <a:r>
              <a:rPr lang="ja-JP" altLang="en-US" sz="24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株式会社</a:t>
            </a:r>
            <a:r>
              <a:rPr lang="en-US" altLang="ja-JP" sz="24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KAKEAI   </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取締役／共同創業者</a:t>
            </a:r>
          </a:p>
          <a:p>
            <a:pPr marL="0" marR="0" lvl="0" indent="0" algn="l" defTabSz="914048"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Yu Gothic Medium" charset="-128"/>
            </a:endParaRPr>
          </a:p>
        </p:txBody>
      </p:sp>
      <p:sp>
        <p:nvSpPr>
          <p:cNvPr id="29" name="テキスト ボックス 28">
            <a:extLst>
              <a:ext uri="{FF2B5EF4-FFF2-40B4-BE49-F238E27FC236}">
                <a16:creationId xmlns:a16="http://schemas.microsoft.com/office/drawing/2014/main" id="{B4283706-2336-D340-813C-DC190EEAB10D}"/>
              </a:ext>
            </a:extLst>
          </p:cNvPr>
          <p:cNvSpPr txBox="1"/>
          <p:nvPr/>
        </p:nvSpPr>
        <p:spPr>
          <a:xfrm>
            <a:off x="1002535" y="3015000"/>
            <a:ext cx="10945216" cy="3477875"/>
          </a:xfrm>
          <a:prstGeom prst="rect">
            <a:avLst/>
          </a:prstGeom>
          <a:noFill/>
          <a:ln>
            <a:noFill/>
          </a:ln>
        </p:spPr>
        <p:txBody>
          <a:bodyPr wrap="square" lIns="91440" tIns="45720" rIns="91440" bIns="45720" rtlCol="0" anchor="t">
            <a:spAutoFit/>
          </a:bodyPr>
          <a:lstStyle/>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東京大学卒業後、</a:t>
            </a:r>
            <a:r>
              <a:rPr lang="en-US"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2002</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年株式会社リクルート入社。</a:t>
            </a:r>
            <a:endParaRPr lang="en-US"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endParaRPr>
          </a:p>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リクナビ・じゃらんの商品企画を担当。</a:t>
            </a:r>
          </a:p>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その後、株式会社セルム・</a:t>
            </a:r>
            <a:r>
              <a:rPr lang="en"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PMI</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コンサルティング株式会社にて</a:t>
            </a:r>
          </a:p>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管理職育成・組織開発コンサルティングに携わった後、独立。</a:t>
            </a:r>
          </a:p>
          <a:p>
            <a:pPr lvl="0" defTabSz="914048" fontAlgn="base">
              <a:spcBef>
                <a:spcPct val="0"/>
              </a:spcBef>
              <a:spcAft>
                <a:spcPct val="0"/>
              </a:spcAft>
              <a:tabLst>
                <a:tab pos="1236663" algn="l"/>
                <a:tab pos="2132013" algn="l"/>
                <a:tab pos="2795588" algn="l"/>
              </a:tabLst>
              <a:defRPr/>
            </a:pPr>
            <a:endPar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endParaRPr>
          </a:p>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内閣官房主導での中央官庁の働き方改革プロジェクトの企画・プロジェクトマネジメント、</a:t>
            </a:r>
          </a:p>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大手</a:t>
            </a:r>
            <a:r>
              <a:rPr lang="en"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SPA</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や大手センシングメーカー・大手商社等における、人事制度構築や、</a:t>
            </a:r>
          </a:p>
          <a:p>
            <a:pPr lvl="0" defTabSz="914048" fontAlgn="base">
              <a:spcBef>
                <a:spcPct val="0"/>
              </a:spcBef>
              <a:spcAft>
                <a:spcPct val="0"/>
              </a:spcAft>
              <a:tabLst>
                <a:tab pos="1236663" algn="l"/>
                <a:tab pos="2132013" algn="l"/>
                <a:tab pos="2795588" algn="l"/>
              </a:tabLst>
              <a:defRPr/>
            </a:pP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ミドルマネジメント強化を企図したコミュニケーションスキル強化プロジェクト等に従事。</a:t>
            </a:r>
          </a:p>
          <a:p>
            <a:pPr lvl="0" defTabSz="914048" fontAlgn="base">
              <a:spcBef>
                <a:spcPct val="0"/>
              </a:spcBef>
              <a:spcAft>
                <a:spcPct val="0"/>
              </a:spcAft>
              <a:tabLst>
                <a:tab pos="1236663" algn="l"/>
                <a:tab pos="2132013" algn="l"/>
                <a:tab pos="2795588" algn="l"/>
              </a:tabLst>
              <a:defRPr/>
            </a:pPr>
            <a:endPar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endParaRPr>
          </a:p>
          <a:p>
            <a:pPr lvl="0" defTabSz="914048" fontAlgn="base">
              <a:spcBef>
                <a:spcPct val="0"/>
              </a:spcBef>
              <a:spcAft>
                <a:spcPct val="0"/>
              </a:spcAft>
              <a:tabLst>
                <a:tab pos="1236663" algn="l"/>
                <a:tab pos="2132013" algn="l"/>
                <a:tab pos="2795588" algn="l"/>
              </a:tabLst>
              <a:defRPr/>
            </a:pPr>
            <a:r>
              <a:rPr lang="en-US"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2018</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年</a:t>
            </a:r>
            <a:r>
              <a:rPr lang="en-US"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4</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月、</a:t>
            </a:r>
            <a:r>
              <a:rPr lang="en" altLang="ja-JP" sz="2000" b="1" dirty="0">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KAKEAI</a:t>
            </a:r>
            <a:r>
              <a:rPr lang="ja-JP" altLang="en-US" sz="2000" b="1">
                <a:solidFill>
                  <a:schemeClr val="tx1">
                    <a:lumMod val="75000"/>
                    <a:lumOff val="25000"/>
                  </a:schemeClr>
                </a:solidFill>
                <a:latin typeface="Yu Gothic" panose="020B0400000000000000" pitchFamily="34" charset="-128"/>
                <a:ea typeface="Yu Gothic" panose="020B0400000000000000" pitchFamily="34" charset="-128"/>
                <a:cs typeface="Yu Gothic Medium" charset="-128"/>
              </a:rPr>
              <a:t>を創業。</a:t>
            </a:r>
          </a:p>
          <a:p>
            <a:pPr marL="0" marR="0" lvl="0" indent="0" algn="l" defTabSz="914048" rtl="0" eaLnBrk="1" fontAlgn="base" latinLnBrk="0" hangingPunct="1">
              <a:lnSpc>
                <a:spcPct val="100000"/>
              </a:lnSpc>
              <a:spcBef>
                <a:spcPct val="0"/>
              </a:spcBef>
              <a:spcAft>
                <a:spcPct val="0"/>
              </a:spcAft>
              <a:buClrTx/>
              <a:buSzTx/>
              <a:buFontTx/>
              <a:buNone/>
              <a:tabLst>
                <a:tab pos="1236663" algn="l"/>
                <a:tab pos="2132013" algn="l"/>
                <a:tab pos="2795588" algn="l"/>
              </a:tabLst>
              <a:defRPr/>
            </a:pPr>
            <a:endParaRPr kumimoji="1" lang="ja-JP" altLang="en-US" sz="2000" b="1" i="0" u="none" strike="noStrike" kern="120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Yu Gothic Medium" charset="-128"/>
            </a:endParaRPr>
          </a:p>
        </p:txBody>
      </p:sp>
    </p:spTree>
    <p:extLst>
      <p:ext uri="{BB962C8B-B14F-4D97-AF65-F5344CB8AC3E}">
        <p14:creationId xmlns:p14="http://schemas.microsoft.com/office/powerpoint/2010/main" val="3354951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暗い背景に立つ女性&#10;&#10;自動的に生成された説明">
            <a:extLst>
              <a:ext uri="{FF2B5EF4-FFF2-40B4-BE49-F238E27FC236}">
                <a16:creationId xmlns:a16="http://schemas.microsoft.com/office/drawing/2014/main" id="{2B44BBF1-1186-D100-C640-694CD00F1271}"/>
              </a:ext>
            </a:extLst>
          </p:cNvPr>
          <p:cNvPicPr>
            <a:picLocks noChangeAspect="1"/>
          </p:cNvPicPr>
          <p:nvPr/>
        </p:nvPicPr>
        <p:blipFill>
          <a:blip r:embed="rId3"/>
          <a:stretch>
            <a:fillRect/>
          </a:stretch>
        </p:blipFill>
        <p:spPr>
          <a:xfrm>
            <a:off x="0" y="0"/>
            <a:ext cx="12192000" cy="6858000"/>
          </a:xfrm>
          <a:prstGeom prst="rect">
            <a:avLst/>
          </a:prstGeom>
        </p:spPr>
      </p:pic>
      <p:sp>
        <p:nvSpPr>
          <p:cNvPr id="17" name="スライド番号プレースホルダー 3">
            <a:extLst>
              <a:ext uri="{FF2B5EF4-FFF2-40B4-BE49-F238E27FC236}">
                <a16:creationId xmlns:a16="http://schemas.microsoft.com/office/drawing/2014/main" id="{08C155AB-5472-5A4F-B485-0827D44992E5}"/>
              </a:ext>
            </a:extLst>
          </p:cNvPr>
          <p:cNvSpPr txBox="1">
            <a:spLocks/>
          </p:cNvSpPr>
          <p:nvPr/>
        </p:nvSpPr>
        <p:spPr>
          <a:xfrm>
            <a:off x="9429466" y="6492829"/>
            <a:ext cx="2743200"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F0E14C8-8A12-4008-9880-EAEAF34D8223}" type="slidenum">
              <a:rPr lang="ja-JP" altLang="en-US">
                <a:solidFill>
                  <a:schemeClr val="tx1"/>
                </a:solidFill>
              </a:rPr>
              <a:pPr/>
              <a:t>6</a:t>
            </a:fld>
            <a:endParaRPr lang="ja-JP" altLang="en-US">
              <a:solidFill>
                <a:schemeClr val="tx1"/>
              </a:solidFill>
            </a:endParaRPr>
          </a:p>
        </p:txBody>
      </p:sp>
      <p:sp>
        <p:nvSpPr>
          <p:cNvPr id="2" name="正方形/長方形 1">
            <a:extLst>
              <a:ext uri="{FF2B5EF4-FFF2-40B4-BE49-F238E27FC236}">
                <a16:creationId xmlns:a16="http://schemas.microsoft.com/office/drawing/2014/main" id="{7547EEE6-D5AF-6040-8349-B136F8582891}"/>
              </a:ext>
            </a:extLst>
          </p:cNvPr>
          <p:cNvSpPr/>
          <p:nvPr/>
        </p:nvSpPr>
        <p:spPr>
          <a:xfrm>
            <a:off x="0" y="-692727"/>
            <a:ext cx="12172666" cy="51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B84257F6-5EC3-B248-B5F1-8917046691E6}"/>
              </a:ext>
            </a:extLst>
          </p:cNvPr>
          <p:cNvCxnSpPr>
            <a:cxnSpLocks/>
          </p:cNvCxnSpPr>
          <p:nvPr/>
        </p:nvCxnSpPr>
        <p:spPr>
          <a:xfrm>
            <a:off x="6086333" y="-1149927"/>
            <a:ext cx="0" cy="96981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図 13" descr="挿絵 が含まれている画像&#10;&#10;自動的に生成された説明">
            <a:extLst>
              <a:ext uri="{FF2B5EF4-FFF2-40B4-BE49-F238E27FC236}">
                <a16:creationId xmlns:a16="http://schemas.microsoft.com/office/drawing/2014/main" id="{6AC658C7-59C5-7A4A-A873-1EC74364FBF5}"/>
              </a:ext>
            </a:extLst>
          </p:cNvPr>
          <p:cNvPicPr>
            <a:picLocks noChangeAspect="1"/>
          </p:cNvPicPr>
          <p:nvPr/>
        </p:nvPicPr>
        <p:blipFill>
          <a:blip r:embed="rId4"/>
          <a:stretch>
            <a:fillRect/>
          </a:stretch>
        </p:blipFill>
        <p:spPr>
          <a:xfrm>
            <a:off x="5759572" y="6586495"/>
            <a:ext cx="672856" cy="180000"/>
          </a:xfrm>
          <a:prstGeom prst="rect">
            <a:avLst/>
          </a:prstGeom>
        </p:spPr>
      </p:pic>
      <p:sp>
        <p:nvSpPr>
          <p:cNvPr id="16" name="スライド番号プレースホルダー 3">
            <a:extLst>
              <a:ext uri="{FF2B5EF4-FFF2-40B4-BE49-F238E27FC236}">
                <a16:creationId xmlns:a16="http://schemas.microsoft.com/office/drawing/2014/main" id="{D65EE520-7489-D840-BC0B-0C029B2E76A4}"/>
              </a:ext>
            </a:extLst>
          </p:cNvPr>
          <p:cNvSpPr txBox="1">
            <a:spLocks/>
          </p:cNvSpPr>
          <p:nvPr/>
        </p:nvSpPr>
        <p:spPr>
          <a:xfrm>
            <a:off x="191215" y="6492875"/>
            <a:ext cx="5698313" cy="365125"/>
          </a:xfrm>
          <a:prstGeom prst="rect">
            <a:avLst/>
          </a:prstGeom>
        </p:spPr>
        <p:txBody>
          <a:bodyPr vert="horz" lIns="91440" tIns="45720" rIns="91440" bIns="45720" rtlCol="0" anchor="ctr"/>
          <a:lstStyle>
            <a:defPPr>
              <a:defRPr lang="ja-JP"/>
            </a:defPPr>
            <a:lvl1pPr algn="r">
              <a:defRPr sz="1200">
                <a:solidFill>
                  <a:schemeClr val="tx1">
                    <a:tint val="75000"/>
                  </a:schemeClr>
                </a:solidFil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 altLang="ja-JP" sz="1000" dirty="0">
                <a:latin typeface="+mn-ea"/>
              </a:rPr>
              <a:t>Copyright 2022 KAKEAI, Inc. All Rights Reserved.</a:t>
            </a:r>
            <a:endParaRPr lang="ja-JP" altLang="en-US" sz="1000">
              <a:solidFill>
                <a:srgbClr val="373964"/>
              </a:solidFill>
              <a:latin typeface="+mn-ea"/>
            </a:endParaRPr>
          </a:p>
        </p:txBody>
      </p:sp>
      <p:sp>
        <p:nvSpPr>
          <p:cNvPr id="19" name="直角三角形 18">
            <a:extLst>
              <a:ext uri="{FF2B5EF4-FFF2-40B4-BE49-F238E27FC236}">
                <a16:creationId xmlns:a16="http://schemas.microsoft.com/office/drawing/2014/main" id="{39A424CF-FFA5-EC4C-BBA2-1D71C1C2D956}"/>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13C056F-BCA9-0145-A492-F00218EA408F}"/>
              </a:ext>
            </a:extLst>
          </p:cNvPr>
          <p:cNvSpPr/>
          <p:nvPr/>
        </p:nvSpPr>
        <p:spPr>
          <a:xfrm>
            <a:off x="1449946" y="-1371380"/>
            <a:ext cx="3170822" cy="32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6" name="図 5" descr="モニター画面に映るウェブサイトのスクリーンショット&#10;&#10;自動的に生成された説明">
            <a:extLst>
              <a:ext uri="{FF2B5EF4-FFF2-40B4-BE49-F238E27FC236}">
                <a16:creationId xmlns:a16="http://schemas.microsoft.com/office/drawing/2014/main" id="{1FCDB795-28A1-1C42-9BAA-B6BB3709FE15}"/>
              </a:ext>
            </a:extLst>
          </p:cNvPr>
          <p:cNvPicPr>
            <a:picLocks noChangeAspect="1"/>
          </p:cNvPicPr>
          <p:nvPr/>
        </p:nvPicPr>
        <p:blipFill>
          <a:blip r:embed="rId5"/>
          <a:stretch>
            <a:fillRect/>
          </a:stretch>
        </p:blipFill>
        <p:spPr>
          <a:xfrm>
            <a:off x="912993" y="1585034"/>
            <a:ext cx="10366015" cy="4322818"/>
          </a:xfrm>
          <a:prstGeom prst="rect">
            <a:avLst/>
          </a:prstGeom>
        </p:spPr>
      </p:pic>
      <p:sp>
        <p:nvSpPr>
          <p:cNvPr id="10" name="正方形/長方形 9">
            <a:extLst>
              <a:ext uri="{FF2B5EF4-FFF2-40B4-BE49-F238E27FC236}">
                <a16:creationId xmlns:a16="http://schemas.microsoft.com/office/drawing/2014/main" id="{F69B26F9-2D6E-544F-BFBF-0F9814698904}"/>
              </a:ext>
            </a:extLst>
          </p:cNvPr>
          <p:cNvSpPr/>
          <p:nvPr/>
        </p:nvSpPr>
        <p:spPr>
          <a:xfrm>
            <a:off x="323999" y="359067"/>
            <a:ext cx="11544001" cy="686791"/>
          </a:xfrm>
          <a:prstGeom prst="rect">
            <a:avLst/>
          </a:prstGeom>
        </p:spPr>
        <p:txBody>
          <a:bodyPr wrap="square">
            <a:spAutoFit/>
          </a:bodyPr>
          <a:lstStyle/>
          <a:p>
            <a:pPr>
              <a:lnSpc>
                <a:spcPct val="130000"/>
              </a:lnSpc>
            </a:pPr>
            <a:r>
              <a:rPr lang="en-US" altLang="ja-JP" sz="3200" b="1" dirty="0">
                <a:solidFill>
                  <a:srgbClr val="37394E"/>
                </a:solidFill>
                <a:latin typeface="+mn-ea"/>
              </a:rPr>
              <a:t>1on1</a:t>
            </a:r>
            <a:r>
              <a:rPr lang="ja-JP" altLang="en-US" sz="3200" b="1">
                <a:solidFill>
                  <a:srgbClr val="37394E"/>
                </a:solidFill>
                <a:latin typeface="+mn-ea"/>
              </a:rPr>
              <a:t>が重視される背景</a:t>
            </a:r>
            <a:endParaRPr lang="en-US" altLang="ja-JP" sz="3200" b="1" dirty="0">
              <a:solidFill>
                <a:srgbClr val="37394E"/>
              </a:solidFill>
              <a:latin typeface="+mn-ea"/>
            </a:endParaRPr>
          </a:p>
        </p:txBody>
      </p:sp>
    </p:spTree>
    <p:extLst>
      <p:ext uri="{BB962C8B-B14F-4D97-AF65-F5344CB8AC3E}">
        <p14:creationId xmlns:p14="http://schemas.microsoft.com/office/powerpoint/2010/main" val="35162741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暗い背景に立つ女性&#10;&#10;自動的に生成された説明">
            <a:extLst>
              <a:ext uri="{FF2B5EF4-FFF2-40B4-BE49-F238E27FC236}">
                <a16:creationId xmlns:a16="http://schemas.microsoft.com/office/drawing/2014/main" id="{2EB1855E-5F3D-C0D5-405A-74AFA4ED78BB}"/>
              </a:ext>
            </a:extLst>
          </p:cNvPr>
          <p:cNvPicPr>
            <a:picLocks noChangeAspect="1"/>
          </p:cNvPicPr>
          <p:nvPr/>
        </p:nvPicPr>
        <p:blipFill>
          <a:blip r:embed="rId2"/>
          <a:stretch>
            <a:fillRect/>
          </a:stretch>
        </p:blipFill>
        <p:spPr>
          <a:xfrm>
            <a:off x="0" y="0"/>
            <a:ext cx="12192000" cy="6858000"/>
          </a:xfrm>
          <a:prstGeom prst="rect">
            <a:avLst/>
          </a:prstGeom>
        </p:spPr>
      </p:pic>
      <p:sp>
        <p:nvSpPr>
          <p:cNvPr id="4" name="直角三角形 3">
            <a:extLst>
              <a:ext uri="{FF2B5EF4-FFF2-40B4-BE49-F238E27FC236}">
                <a16:creationId xmlns:a16="http://schemas.microsoft.com/office/drawing/2014/main" id="{F1D607D2-BAA1-93F4-9267-E2A4AF480DF5}"/>
              </a:ext>
            </a:extLst>
          </p:cNvPr>
          <p:cNvSpPr/>
          <p:nvPr/>
        </p:nvSpPr>
        <p:spPr>
          <a:xfrm flipV="1">
            <a:off x="-1" y="0"/>
            <a:ext cx="576000" cy="360000"/>
          </a:xfrm>
          <a:prstGeom prst="rtTriangle">
            <a:avLst/>
          </a:prstGeom>
          <a:solidFill>
            <a:srgbClr val="758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2EDDFAD-5D9A-D53A-784C-91368F596CC0}"/>
              </a:ext>
            </a:extLst>
          </p:cNvPr>
          <p:cNvSpPr/>
          <p:nvPr/>
        </p:nvSpPr>
        <p:spPr>
          <a:xfrm>
            <a:off x="323999" y="239323"/>
            <a:ext cx="11544001" cy="686791"/>
          </a:xfrm>
          <a:prstGeom prst="rect">
            <a:avLst/>
          </a:prstGeom>
        </p:spPr>
        <p:txBody>
          <a:bodyPr wrap="square">
            <a:spAutoFit/>
          </a:bodyPr>
          <a:lstStyle/>
          <a:p>
            <a:pPr>
              <a:lnSpc>
                <a:spcPct val="130000"/>
              </a:lnSpc>
            </a:pPr>
            <a:r>
              <a:rPr lang="ja-JP" altLang="en-US" sz="3200" b="1">
                <a:solidFill>
                  <a:srgbClr val="37394E"/>
                </a:solidFill>
                <a:latin typeface="+mn-ea"/>
              </a:rPr>
              <a:t>個の把握、個の自律性が必要と言われる背景</a:t>
            </a:r>
            <a:endParaRPr lang="en-US" altLang="ja-JP" sz="3200" b="1" dirty="0">
              <a:solidFill>
                <a:srgbClr val="37394E"/>
              </a:solidFill>
              <a:latin typeface="+mn-ea"/>
            </a:endParaRPr>
          </a:p>
        </p:txBody>
      </p:sp>
      <p:sp>
        <p:nvSpPr>
          <p:cNvPr id="6" name="正方形/長方形 5">
            <a:extLst>
              <a:ext uri="{FF2B5EF4-FFF2-40B4-BE49-F238E27FC236}">
                <a16:creationId xmlns:a16="http://schemas.microsoft.com/office/drawing/2014/main" id="{E755CA70-0CC6-3A6E-E98C-EF8047414B30}"/>
              </a:ext>
            </a:extLst>
          </p:cNvPr>
          <p:cNvSpPr/>
          <p:nvPr/>
        </p:nvSpPr>
        <p:spPr>
          <a:xfrm>
            <a:off x="1628849" y="1494476"/>
            <a:ext cx="9997093" cy="584775"/>
          </a:xfrm>
          <a:prstGeom prst="rect">
            <a:avLst/>
          </a:prstGeom>
        </p:spPr>
        <p:txBody>
          <a:bodyPr wrap="square">
            <a:spAutoFit/>
          </a:bodyPr>
          <a:lstStyle/>
          <a:p>
            <a:r>
              <a:rPr lang="ja-JP" altLang="en-US" sz="3200" b="1">
                <a:solidFill>
                  <a:srgbClr val="37394E"/>
                </a:solidFill>
                <a:latin typeface="+mn-ea"/>
              </a:rPr>
              <a:t>メンバーのステータスや悩みの把握ができていない</a:t>
            </a:r>
            <a:endParaRPr lang="en-US" altLang="ja-JP" sz="3200" b="1" dirty="0">
              <a:solidFill>
                <a:srgbClr val="37394E"/>
              </a:solidFill>
              <a:latin typeface="+mn-ea"/>
            </a:endParaRPr>
          </a:p>
        </p:txBody>
      </p:sp>
      <p:grpSp>
        <p:nvGrpSpPr>
          <p:cNvPr id="7" name="グループ化 6">
            <a:extLst>
              <a:ext uri="{FF2B5EF4-FFF2-40B4-BE49-F238E27FC236}">
                <a16:creationId xmlns:a16="http://schemas.microsoft.com/office/drawing/2014/main" id="{8269B781-7147-7E2B-9F2D-75BC409C2111}"/>
              </a:ext>
            </a:extLst>
          </p:cNvPr>
          <p:cNvGrpSpPr/>
          <p:nvPr/>
        </p:nvGrpSpPr>
        <p:grpSpPr>
          <a:xfrm>
            <a:off x="808584" y="1399262"/>
            <a:ext cx="730077" cy="724043"/>
            <a:chOff x="1448346" y="4009094"/>
            <a:chExt cx="730077" cy="724043"/>
          </a:xfrm>
        </p:grpSpPr>
        <p:sp>
          <p:nvSpPr>
            <p:cNvPr id="10" name="三角形 9">
              <a:extLst>
                <a:ext uri="{FF2B5EF4-FFF2-40B4-BE49-F238E27FC236}">
                  <a16:creationId xmlns:a16="http://schemas.microsoft.com/office/drawing/2014/main" id="{6FCC0385-5BBB-1394-9555-8EBD07A62C86}"/>
                </a:ext>
              </a:extLst>
            </p:cNvPr>
            <p:cNvSpPr/>
            <p:nvPr/>
          </p:nvSpPr>
          <p:spPr>
            <a:xfrm rot="5400000">
              <a:off x="1591163" y="4145878"/>
              <a:ext cx="724043" cy="450476"/>
            </a:xfrm>
            <a:prstGeom prst="triangle">
              <a:avLst/>
            </a:prstGeom>
            <a:solidFill>
              <a:srgbClr val="758BF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2A54184B-4E4F-FAE9-6EAE-52D5414068F1}"/>
                </a:ext>
              </a:extLst>
            </p:cNvPr>
            <p:cNvSpPr/>
            <p:nvPr/>
          </p:nvSpPr>
          <p:spPr>
            <a:xfrm>
              <a:off x="1448346" y="4136383"/>
              <a:ext cx="432000" cy="43200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6F7BD7AA-7C20-DE49-FD6C-0F5E1FFF3124}"/>
              </a:ext>
            </a:extLst>
          </p:cNvPr>
          <p:cNvSpPr/>
          <p:nvPr/>
        </p:nvSpPr>
        <p:spPr>
          <a:xfrm>
            <a:off x="1628849" y="2871621"/>
            <a:ext cx="9626336" cy="1077218"/>
          </a:xfrm>
          <a:prstGeom prst="rect">
            <a:avLst/>
          </a:prstGeom>
        </p:spPr>
        <p:txBody>
          <a:bodyPr wrap="square">
            <a:spAutoFit/>
          </a:bodyPr>
          <a:lstStyle/>
          <a:p>
            <a:r>
              <a:rPr lang="ja-JP" altLang="en-US" sz="3200" b="1">
                <a:solidFill>
                  <a:srgbClr val="37394E"/>
                </a:solidFill>
                <a:latin typeface="+mn-ea"/>
              </a:rPr>
              <a:t>モチベーションの低下などを事前に察知できず、</a:t>
            </a:r>
            <a:endParaRPr lang="en-US" altLang="ja-JP" sz="3200" b="1" dirty="0">
              <a:solidFill>
                <a:srgbClr val="37394E"/>
              </a:solidFill>
              <a:latin typeface="+mn-ea"/>
            </a:endParaRPr>
          </a:p>
          <a:p>
            <a:r>
              <a:rPr lang="ja-JP" altLang="en-US" sz="3200" b="1">
                <a:solidFill>
                  <a:srgbClr val="37394E"/>
                </a:solidFill>
                <a:latin typeface="+mn-ea"/>
              </a:rPr>
              <a:t>予期せぬ退職が発生してしまう</a:t>
            </a:r>
            <a:endParaRPr lang="en-US" altLang="ja-JP" sz="3200" b="1" dirty="0">
              <a:solidFill>
                <a:srgbClr val="37394E"/>
              </a:solidFill>
              <a:latin typeface="+mn-ea"/>
            </a:endParaRPr>
          </a:p>
        </p:txBody>
      </p:sp>
      <p:grpSp>
        <p:nvGrpSpPr>
          <p:cNvPr id="13" name="グループ化 12">
            <a:extLst>
              <a:ext uri="{FF2B5EF4-FFF2-40B4-BE49-F238E27FC236}">
                <a16:creationId xmlns:a16="http://schemas.microsoft.com/office/drawing/2014/main" id="{04AFC43E-8827-5A6D-8DD4-8085BEF8DF12}"/>
              </a:ext>
            </a:extLst>
          </p:cNvPr>
          <p:cNvGrpSpPr/>
          <p:nvPr/>
        </p:nvGrpSpPr>
        <p:grpSpPr>
          <a:xfrm>
            <a:off x="760927" y="2985036"/>
            <a:ext cx="730077" cy="724043"/>
            <a:chOff x="1448346" y="4009094"/>
            <a:chExt cx="730077" cy="724043"/>
          </a:xfrm>
        </p:grpSpPr>
        <p:sp>
          <p:nvSpPr>
            <p:cNvPr id="14" name="三角形 13">
              <a:extLst>
                <a:ext uri="{FF2B5EF4-FFF2-40B4-BE49-F238E27FC236}">
                  <a16:creationId xmlns:a16="http://schemas.microsoft.com/office/drawing/2014/main" id="{B082E443-770A-8825-0950-5CEDC17128C5}"/>
                </a:ext>
              </a:extLst>
            </p:cNvPr>
            <p:cNvSpPr/>
            <p:nvPr/>
          </p:nvSpPr>
          <p:spPr>
            <a:xfrm rot="5400000">
              <a:off x="1591163" y="4145878"/>
              <a:ext cx="724043" cy="450476"/>
            </a:xfrm>
            <a:prstGeom prst="triangle">
              <a:avLst/>
            </a:prstGeom>
            <a:solidFill>
              <a:srgbClr val="758BF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33BD5FCA-2E8C-3C9B-ECDA-0D98D639EC20}"/>
                </a:ext>
              </a:extLst>
            </p:cNvPr>
            <p:cNvSpPr/>
            <p:nvPr/>
          </p:nvSpPr>
          <p:spPr>
            <a:xfrm>
              <a:off x="1448346" y="4136383"/>
              <a:ext cx="432000" cy="43200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19">
            <a:extLst>
              <a:ext uri="{FF2B5EF4-FFF2-40B4-BE49-F238E27FC236}">
                <a16:creationId xmlns:a16="http://schemas.microsoft.com/office/drawing/2014/main" id="{1365699B-A0EA-B51C-99E4-60271335CDD7}"/>
              </a:ext>
            </a:extLst>
          </p:cNvPr>
          <p:cNvSpPr/>
          <p:nvPr/>
        </p:nvSpPr>
        <p:spPr>
          <a:xfrm>
            <a:off x="1088184" y="5144546"/>
            <a:ext cx="10287386" cy="1246907"/>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b="1" dirty="0">
              <a:solidFill>
                <a:srgbClr val="37394E"/>
              </a:solidFill>
            </a:endParaRPr>
          </a:p>
          <a:p>
            <a:pPr marL="139700" indent="-139700">
              <a:buFont typeface="Arial" panose="020B0604020202020204" pitchFamily="34" charset="0"/>
              <a:buChar char="•"/>
            </a:pPr>
            <a:r>
              <a:rPr lang="ja-JP" altLang="en-US" b="1">
                <a:solidFill>
                  <a:srgbClr val="37394E"/>
                </a:solidFill>
              </a:rPr>
              <a:t>成果を出すためには、個の把握の重要性が増している</a:t>
            </a:r>
            <a:endParaRPr lang="en-US" altLang="ja-JP" b="1" dirty="0">
              <a:solidFill>
                <a:srgbClr val="37394E"/>
              </a:solidFill>
            </a:endParaRPr>
          </a:p>
          <a:p>
            <a:pPr marL="139700" indent="-139700">
              <a:buFont typeface="Arial" panose="020B0604020202020204" pitchFamily="34" charset="0"/>
              <a:buChar char="•"/>
            </a:pPr>
            <a:endParaRPr lang="en-US" altLang="ja-JP" b="1" dirty="0">
              <a:solidFill>
                <a:srgbClr val="37394E"/>
              </a:solidFill>
            </a:endParaRPr>
          </a:p>
          <a:p>
            <a:pPr marL="139700" indent="-139700">
              <a:buFont typeface="Arial" panose="020B0604020202020204" pitchFamily="34" charset="0"/>
              <a:buChar char="•"/>
            </a:pPr>
            <a:r>
              <a:rPr lang="ja-JP" altLang="en-US" b="1">
                <a:solidFill>
                  <a:srgbClr val="37394E"/>
                </a:solidFill>
              </a:rPr>
              <a:t>インタラクティブなコミュニケーションを通じて、より働きやすい場をつくりだしたい</a:t>
            </a:r>
            <a:endParaRPr kumimoji="1" lang="ja-JP" altLang="en-US" b="1">
              <a:solidFill>
                <a:srgbClr val="37394E"/>
              </a:solidFill>
            </a:endParaRPr>
          </a:p>
        </p:txBody>
      </p:sp>
      <p:sp>
        <p:nvSpPr>
          <p:cNvPr id="21" name="正方形/長方形 20">
            <a:extLst>
              <a:ext uri="{FF2B5EF4-FFF2-40B4-BE49-F238E27FC236}">
                <a16:creationId xmlns:a16="http://schemas.microsoft.com/office/drawing/2014/main" id="{7ADD1BD4-F96C-ECD3-D5AB-4BFCC3AEA6A0}"/>
              </a:ext>
            </a:extLst>
          </p:cNvPr>
          <p:cNvSpPr/>
          <p:nvPr/>
        </p:nvSpPr>
        <p:spPr>
          <a:xfrm>
            <a:off x="1144329" y="4614863"/>
            <a:ext cx="9626336" cy="369332"/>
          </a:xfrm>
          <a:prstGeom prst="rect">
            <a:avLst/>
          </a:prstGeom>
        </p:spPr>
        <p:txBody>
          <a:bodyPr wrap="square">
            <a:spAutoFit/>
          </a:bodyPr>
          <a:lstStyle/>
          <a:p>
            <a:r>
              <a:rPr lang="en-US" altLang="ja-JP" b="1" dirty="0">
                <a:solidFill>
                  <a:srgbClr val="37394E"/>
                </a:solidFill>
                <a:latin typeface="+mn-ea"/>
              </a:rPr>
              <a:t>1on1</a:t>
            </a:r>
            <a:r>
              <a:rPr lang="ja-JP" altLang="en-US" b="1">
                <a:solidFill>
                  <a:srgbClr val="37394E"/>
                </a:solidFill>
                <a:latin typeface="+mn-ea"/>
              </a:rPr>
              <a:t>に前向きなマネジャーの声</a:t>
            </a:r>
            <a:endParaRPr lang="en-US" altLang="ja-JP" b="1" dirty="0">
              <a:solidFill>
                <a:srgbClr val="37394E"/>
              </a:solidFill>
              <a:latin typeface="+mn-ea"/>
            </a:endParaRPr>
          </a:p>
        </p:txBody>
      </p:sp>
    </p:spTree>
    <p:extLst>
      <p:ext uri="{BB962C8B-B14F-4D97-AF65-F5344CB8AC3E}">
        <p14:creationId xmlns:p14="http://schemas.microsoft.com/office/powerpoint/2010/main" val="2358380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暗い背景に立つ女性&#10;&#10;自動的に生成された説明">
            <a:extLst>
              <a:ext uri="{FF2B5EF4-FFF2-40B4-BE49-F238E27FC236}">
                <a16:creationId xmlns:a16="http://schemas.microsoft.com/office/drawing/2014/main" id="{92AD72FE-B4C4-355C-7148-A69495E536AA}"/>
              </a:ext>
            </a:extLst>
          </p:cNvPr>
          <p:cNvPicPr>
            <a:picLocks noChangeAspect="1"/>
          </p:cNvPicPr>
          <p:nvPr/>
        </p:nvPicPr>
        <p:blipFill>
          <a:blip r:embed="rId2"/>
          <a:stretch>
            <a:fillRect/>
          </a:stretch>
        </p:blipFill>
        <p:spPr>
          <a:xfrm>
            <a:off x="0" y="0"/>
            <a:ext cx="12192000" cy="6858000"/>
          </a:xfrm>
          <a:prstGeom prst="rect">
            <a:avLst/>
          </a:prstGeom>
        </p:spPr>
      </p:pic>
      <p:sp>
        <p:nvSpPr>
          <p:cNvPr id="3" name="正方形/長方形 2">
            <a:extLst>
              <a:ext uri="{FF2B5EF4-FFF2-40B4-BE49-F238E27FC236}">
                <a16:creationId xmlns:a16="http://schemas.microsoft.com/office/drawing/2014/main" id="{3BD367C1-8164-7FA1-FCAD-414671AB4E2E}"/>
              </a:ext>
            </a:extLst>
          </p:cNvPr>
          <p:cNvSpPr/>
          <p:nvPr/>
        </p:nvSpPr>
        <p:spPr>
          <a:xfrm>
            <a:off x="822171" y="2195998"/>
            <a:ext cx="10825543" cy="3081741"/>
          </a:xfrm>
          <a:prstGeom prst="rect">
            <a:avLst/>
          </a:prstGeom>
        </p:spPr>
        <p:txBody>
          <a:bodyPr wrap="square">
            <a:spAutoFit/>
          </a:bodyPr>
          <a:lstStyle/>
          <a:p>
            <a:pPr>
              <a:lnSpc>
                <a:spcPct val="130000"/>
              </a:lnSpc>
            </a:pPr>
            <a:r>
              <a:rPr lang="en-US" altLang="ja-JP" sz="4400" b="1" dirty="0">
                <a:solidFill>
                  <a:srgbClr val="000000"/>
                </a:solidFill>
                <a:latin typeface="+mn-ea"/>
              </a:rPr>
              <a:t>1on1</a:t>
            </a:r>
            <a:r>
              <a:rPr lang="ja-JP" altLang="en-US" sz="4400" b="1">
                <a:solidFill>
                  <a:srgbClr val="000000"/>
                </a:solidFill>
                <a:latin typeface="+mn-ea"/>
              </a:rPr>
              <a:t>における</a:t>
            </a:r>
            <a:r>
              <a:rPr lang="en-US" altLang="ja-JP" sz="4400" b="1" dirty="0">
                <a:solidFill>
                  <a:srgbClr val="000000"/>
                </a:solidFill>
                <a:latin typeface="+mn-ea"/>
              </a:rPr>
              <a:t>3</a:t>
            </a:r>
            <a:r>
              <a:rPr lang="ja-JP" altLang="en-US" sz="4400" b="1">
                <a:solidFill>
                  <a:srgbClr val="000000"/>
                </a:solidFill>
                <a:latin typeface="+mn-ea"/>
              </a:rPr>
              <a:t>つの心理的安全性を考える</a:t>
            </a:r>
            <a:endParaRPr lang="en-US" altLang="ja-JP" sz="4400" b="1" dirty="0">
              <a:solidFill>
                <a:srgbClr val="000000"/>
              </a:solidFill>
              <a:latin typeface="+mn-ea"/>
            </a:endParaRPr>
          </a:p>
          <a:p>
            <a:pPr>
              <a:lnSpc>
                <a:spcPct val="130000"/>
              </a:lnSpc>
            </a:pPr>
            <a:r>
              <a:rPr lang="en-US" altLang="ja-JP" sz="3600" b="1" dirty="0">
                <a:solidFill>
                  <a:srgbClr val="000000"/>
                </a:solidFill>
                <a:latin typeface="+mn-ea"/>
              </a:rPr>
              <a:t>①</a:t>
            </a:r>
            <a:r>
              <a:rPr lang="ja-JP" altLang="en-US" sz="3600" b="1">
                <a:solidFill>
                  <a:srgbClr val="000000"/>
                </a:solidFill>
                <a:latin typeface="+mn-ea"/>
              </a:rPr>
              <a:t>メンバー</a:t>
            </a:r>
            <a:endParaRPr lang="en-US" altLang="ja-JP" sz="3600" b="1" dirty="0">
              <a:solidFill>
                <a:srgbClr val="000000"/>
              </a:solidFill>
              <a:latin typeface="+mn-ea"/>
            </a:endParaRPr>
          </a:p>
          <a:p>
            <a:pPr>
              <a:lnSpc>
                <a:spcPct val="130000"/>
              </a:lnSpc>
            </a:pPr>
            <a:r>
              <a:rPr lang="en-US" altLang="ja-JP" sz="3600" b="1" dirty="0">
                <a:solidFill>
                  <a:srgbClr val="000000"/>
                </a:solidFill>
                <a:latin typeface="+mn-ea"/>
              </a:rPr>
              <a:t>②</a:t>
            </a:r>
            <a:r>
              <a:rPr lang="ja-JP" altLang="en-US" sz="3600" b="1">
                <a:solidFill>
                  <a:srgbClr val="000000"/>
                </a:solidFill>
                <a:latin typeface="+mn-ea"/>
              </a:rPr>
              <a:t>マネジャー</a:t>
            </a:r>
            <a:endParaRPr lang="en-US" altLang="ja-JP" sz="3600" b="1" dirty="0">
              <a:solidFill>
                <a:srgbClr val="000000"/>
              </a:solidFill>
              <a:latin typeface="+mn-ea"/>
            </a:endParaRPr>
          </a:p>
          <a:p>
            <a:pPr>
              <a:lnSpc>
                <a:spcPct val="130000"/>
              </a:lnSpc>
            </a:pPr>
            <a:r>
              <a:rPr lang="en-US" altLang="ja-JP" sz="3600" b="1" dirty="0">
                <a:solidFill>
                  <a:srgbClr val="000000"/>
                </a:solidFill>
                <a:latin typeface="+mn-ea"/>
              </a:rPr>
              <a:t>③</a:t>
            </a:r>
            <a:r>
              <a:rPr lang="ja-JP" altLang="en-US" sz="3600" b="1">
                <a:solidFill>
                  <a:srgbClr val="000000"/>
                </a:solidFill>
                <a:latin typeface="+mn-ea"/>
              </a:rPr>
              <a:t>メンバーとマネジャー</a:t>
            </a:r>
            <a:endParaRPr lang="en-US" altLang="ja-JP" sz="4400" b="1" dirty="0">
              <a:solidFill>
                <a:srgbClr val="000000"/>
              </a:solidFill>
              <a:latin typeface="+mn-ea"/>
            </a:endParaRPr>
          </a:p>
        </p:txBody>
      </p:sp>
    </p:spTree>
    <p:extLst>
      <p:ext uri="{BB962C8B-B14F-4D97-AF65-F5344CB8AC3E}">
        <p14:creationId xmlns:p14="http://schemas.microsoft.com/office/powerpoint/2010/main" val="37109728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暗い背景に立つ女性&#10;&#10;自動的に生成された説明">
            <a:extLst>
              <a:ext uri="{FF2B5EF4-FFF2-40B4-BE49-F238E27FC236}">
                <a16:creationId xmlns:a16="http://schemas.microsoft.com/office/drawing/2014/main" id="{D61F6399-D873-6982-5502-595F67E0173A}"/>
              </a:ext>
            </a:extLst>
          </p:cNvPr>
          <p:cNvPicPr>
            <a:picLocks noChangeAspect="1"/>
          </p:cNvPicPr>
          <p:nvPr/>
        </p:nvPicPr>
        <p:blipFill>
          <a:blip r:embed="rId3"/>
          <a:stretch>
            <a:fillRect/>
          </a:stretch>
        </p:blipFill>
        <p:spPr>
          <a:xfrm>
            <a:off x="0" y="0"/>
            <a:ext cx="12192000" cy="6858000"/>
          </a:xfrm>
          <a:prstGeom prst="rect">
            <a:avLst/>
          </a:prstGeom>
        </p:spPr>
      </p:pic>
      <p:sp>
        <p:nvSpPr>
          <p:cNvPr id="28" name="テキスト ボックス 27">
            <a:extLst>
              <a:ext uri="{FF2B5EF4-FFF2-40B4-BE49-F238E27FC236}">
                <a16:creationId xmlns:a16="http://schemas.microsoft.com/office/drawing/2014/main" id="{8A7BCF8B-DE69-5145-9041-8376BDCA9015}"/>
              </a:ext>
            </a:extLst>
          </p:cNvPr>
          <p:cNvSpPr txBox="1"/>
          <p:nvPr/>
        </p:nvSpPr>
        <p:spPr>
          <a:xfrm>
            <a:off x="669835" y="1329070"/>
            <a:ext cx="9634454" cy="414794"/>
          </a:xfrm>
          <a:prstGeom prst="rect">
            <a:avLst/>
          </a:prstGeom>
          <a:noFill/>
        </p:spPr>
        <p:txBody>
          <a:bodyPr wrap="square" lIns="0" tIns="0" rIns="0" bIns="0" rtlCol="0" anchor="t" anchorCtr="0">
            <a:spAutoFit/>
          </a:bodyPr>
          <a:lstStyle>
            <a:defPPr>
              <a:defRPr lang="ja-JP"/>
            </a:defPPr>
            <a:lvl1pPr>
              <a:lnSpc>
                <a:spcPct val="150000"/>
              </a:lnSpc>
              <a:defRPr sz="2000" b="1">
                <a:solidFill>
                  <a:srgbClr val="363964"/>
                </a:solidFill>
                <a:latin typeface="+mn-ea"/>
              </a:defRPr>
            </a:lvl1pPr>
            <a:lvl2pPr marL="742950" lvl="1" indent="-285750">
              <a:lnSpc>
                <a:spcPct val="200000"/>
              </a:lnSpc>
              <a:buFont typeface="Arial" panose="020B0604020202020204" pitchFamily="34" charset="0"/>
              <a:buChar char="•"/>
              <a:defRPr sz="1400">
                <a:solidFill>
                  <a:srgbClr val="363964"/>
                </a:solidFill>
                <a:latin typeface="Hiragino Kaku Gothic Pro W3" panose="020B0300000000000000" pitchFamily="34" charset="-128"/>
                <a:ea typeface="Hiragino Kaku Gothic Pro W3" panose="020B0300000000000000" pitchFamily="34" charset="-128"/>
              </a:defRPr>
            </a:lvl2pPr>
            <a:lvl3pPr lvl="2">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3pPr>
          </a:lstStyle>
          <a:p>
            <a:r>
              <a:rPr lang="ja-JP" altLang="en-US"/>
              <a:t>求められていることにこたえる（その上で、不足があればこちらから振り出す）</a:t>
            </a:r>
            <a:endParaRPr lang="en-US" altLang="ja-JP" dirty="0"/>
          </a:p>
        </p:txBody>
      </p:sp>
      <p:sp>
        <p:nvSpPr>
          <p:cNvPr id="25" name="テキスト ボックス 24">
            <a:extLst>
              <a:ext uri="{FF2B5EF4-FFF2-40B4-BE49-F238E27FC236}">
                <a16:creationId xmlns:a16="http://schemas.microsoft.com/office/drawing/2014/main" id="{8BBDDFAB-6CBF-AA4D-B6B5-0700902F2D0B}"/>
              </a:ext>
            </a:extLst>
          </p:cNvPr>
          <p:cNvSpPr txBox="1"/>
          <p:nvPr/>
        </p:nvSpPr>
        <p:spPr>
          <a:xfrm>
            <a:off x="323999" y="324000"/>
            <a:ext cx="9891419" cy="492443"/>
          </a:xfrm>
          <a:prstGeom prst="rect">
            <a:avLst/>
          </a:prstGeom>
          <a:noFill/>
        </p:spPr>
        <p:txBody>
          <a:bodyPr wrap="square" lIns="0" tIns="0" rIns="0" bIns="0" rtlCol="0">
            <a:spAutoFit/>
          </a:bodyPr>
          <a:lstStyle>
            <a:defPPr>
              <a:defRPr lang="ja-JP"/>
            </a:defPPr>
            <a:lvl1pPr>
              <a:defRPr sz="3000" b="1">
                <a:solidFill>
                  <a:srgbClr val="373961"/>
                </a:solidFill>
                <a:latin typeface="Yu Gothic" panose="020B0400000000000000" pitchFamily="34" charset="-128"/>
                <a:ea typeface="Yu Gothic" panose="020B0400000000000000" pitchFamily="34" charset="-128"/>
              </a:defRPr>
            </a:lvl1pPr>
          </a:lstStyle>
          <a:p>
            <a:r>
              <a:rPr lang="ja-JP" altLang="en-US" sz="3200">
                <a:latin typeface="+mn-ea"/>
              </a:rPr>
              <a:t>実際の</a:t>
            </a:r>
            <a:r>
              <a:rPr lang="en-US" altLang="ja-JP" sz="3200" dirty="0">
                <a:latin typeface="+mn-ea"/>
              </a:rPr>
              <a:t>1on1</a:t>
            </a:r>
            <a:r>
              <a:rPr lang="ja-JP" altLang="en-US" sz="3200">
                <a:latin typeface="+mn-ea"/>
              </a:rPr>
              <a:t>の流れは？</a:t>
            </a:r>
            <a:endParaRPr lang="en-US" altLang="ja-JP" sz="3200" dirty="0">
              <a:latin typeface="+mn-ea"/>
            </a:endParaRPr>
          </a:p>
        </p:txBody>
      </p:sp>
      <p:grpSp>
        <p:nvGrpSpPr>
          <p:cNvPr id="5" name="グループ化 4">
            <a:extLst>
              <a:ext uri="{FF2B5EF4-FFF2-40B4-BE49-F238E27FC236}">
                <a16:creationId xmlns:a16="http://schemas.microsoft.com/office/drawing/2014/main" id="{A3B300D3-8114-CD46-A6CA-B481E965BF85}"/>
              </a:ext>
            </a:extLst>
          </p:cNvPr>
          <p:cNvGrpSpPr/>
          <p:nvPr/>
        </p:nvGrpSpPr>
        <p:grpSpPr>
          <a:xfrm>
            <a:off x="669835" y="1805871"/>
            <a:ext cx="10852331" cy="1512000"/>
            <a:chOff x="669835" y="4559664"/>
            <a:chExt cx="10852331" cy="1798566"/>
          </a:xfrm>
        </p:grpSpPr>
        <p:sp>
          <p:nvSpPr>
            <p:cNvPr id="59" name="ホームベース 58">
              <a:extLst>
                <a:ext uri="{FF2B5EF4-FFF2-40B4-BE49-F238E27FC236}">
                  <a16:creationId xmlns:a16="http://schemas.microsoft.com/office/drawing/2014/main" id="{CD19E7D1-B58B-3D4E-A482-4EA23F7A32C0}"/>
                </a:ext>
              </a:extLst>
            </p:cNvPr>
            <p:cNvSpPr/>
            <p:nvPr/>
          </p:nvSpPr>
          <p:spPr>
            <a:xfrm>
              <a:off x="669835" y="4559664"/>
              <a:ext cx="1548000" cy="1798566"/>
            </a:xfrm>
            <a:prstGeom prst="homePlate">
              <a:avLst>
                <a:gd name="adj" fmla="val 19572"/>
              </a:avLst>
            </a:prstGeom>
            <a:solidFill>
              <a:srgbClr val="59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600" b="1"/>
                <a:t>トピックを</a:t>
              </a:r>
              <a:endParaRPr lang="en-US" altLang="ja-JP" sz="1600" b="1" dirty="0"/>
            </a:p>
            <a:p>
              <a:pPr algn="ctr">
                <a:lnSpc>
                  <a:spcPct val="130000"/>
                </a:lnSpc>
              </a:pPr>
              <a:r>
                <a:rPr lang="ja-JP" altLang="en-US" sz="1600" b="1"/>
                <a:t>掴む</a:t>
              </a:r>
              <a:endParaRPr kumimoji="1" lang="ja-JP" altLang="en-US" sz="1600" b="1"/>
            </a:p>
          </p:txBody>
        </p:sp>
        <p:sp>
          <p:nvSpPr>
            <p:cNvPr id="60" name="ホームベース 59">
              <a:extLst>
                <a:ext uri="{FF2B5EF4-FFF2-40B4-BE49-F238E27FC236}">
                  <a16:creationId xmlns:a16="http://schemas.microsoft.com/office/drawing/2014/main" id="{D5D54F28-7AF3-9C42-B28A-C1AD42A70148}"/>
                </a:ext>
              </a:extLst>
            </p:cNvPr>
            <p:cNvSpPr/>
            <p:nvPr/>
          </p:nvSpPr>
          <p:spPr>
            <a:xfrm>
              <a:off x="2220557" y="4559664"/>
              <a:ext cx="1548000" cy="1798566"/>
            </a:xfrm>
            <a:prstGeom prst="homePlate">
              <a:avLst>
                <a:gd name="adj" fmla="val 19572"/>
              </a:avLst>
            </a:prstGeom>
            <a:solidFill>
              <a:srgbClr val="57B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600" b="1"/>
                <a:t>相手が</a:t>
              </a:r>
              <a:endParaRPr lang="en-US" altLang="ja-JP" sz="1600" b="1" dirty="0"/>
            </a:p>
            <a:p>
              <a:pPr algn="ctr">
                <a:lnSpc>
                  <a:spcPct val="130000"/>
                </a:lnSpc>
              </a:pPr>
              <a:r>
                <a:rPr lang="ja-JP" altLang="en-US" sz="1600" b="1"/>
                <a:t>求めている</a:t>
              </a:r>
              <a:endParaRPr lang="en-US" altLang="ja-JP" sz="1600" b="1" dirty="0"/>
            </a:p>
            <a:p>
              <a:pPr algn="ctr">
                <a:lnSpc>
                  <a:spcPct val="130000"/>
                </a:lnSpc>
              </a:pPr>
              <a:r>
                <a:rPr lang="ja-JP" altLang="en-US" sz="1600" b="1"/>
                <a:t>対応を掴む</a:t>
              </a:r>
              <a:endParaRPr lang="en-US" altLang="ja-JP" sz="1600" b="1" dirty="0"/>
            </a:p>
          </p:txBody>
        </p:sp>
        <p:sp>
          <p:nvSpPr>
            <p:cNvPr id="61" name="ホームベース 60">
              <a:extLst>
                <a:ext uri="{FF2B5EF4-FFF2-40B4-BE49-F238E27FC236}">
                  <a16:creationId xmlns:a16="http://schemas.microsoft.com/office/drawing/2014/main" id="{A58FEBFC-00DF-3D4F-AD02-770E71EC9639}"/>
                </a:ext>
              </a:extLst>
            </p:cNvPr>
            <p:cNvSpPr/>
            <p:nvPr/>
          </p:nvSpPr>
          <p:spPr>
            <a:xfrm>
              <a:off x="3771279" y="4559664"/>
              <a:ext cx="1548000" cy="1798566"/>
            </a:xfrm>
            <a:prstGeom prst="homePlate">
              <a:avLst>
                <a:gd name="adj" fmla="val 19572"/>
              </a:avLst>
            </a:prstGeom>
            <a:solidFill>
              <a:srgbClr val="52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600" b="1"/>
                <a:t>求められていることに</a:t>
              </a:r>
              <a:endParaRPr kumimoji="1" lang="en-US" altLang="ja-JP" sz="1600" b="1" dirty="0"/>
            </a:p>
            <a:p>
              <a:pPr algn="ctr">
                <a:lnSpc>
                  <a:spcPct val="130000"/>
                </a:lnSpc>
              </a:pPr>
              <a:r>
                <a:rPr kumimoji="1" lang="ja-JP" altLang="en-US" sz="1600" b="1"/>
                <a:t>しっかり</a:t>
              </a:r>
              <a:endParaRPr kumimoji="1" lang="en-US" altLang="ja-JP" sz="1600" b="1" dirty="0"/>
            </a:p>
            <a:p>
              <a:pPr algn="ctr">
                <a:lnSpc>
                  <a:spcPct val="130000"/>
                </a:lnSpc>
              </a:pPr>
              <a:r>
                <a:rPr lang="ja-JP" altLang="en-US" sz="1600" b="1"/>
                <a:t>こたえる</a:t>
              </a:r>
              <a:endParaRPr kumimoji="1" lang="en-US" altLang="ja-JP" sz="1600" b="1" dirty="0"/>
            </a:p>
          </p:txBody>
        </p:sp>
        <p:sp>
          <p:nvSpPr>
            <p:cNvPr id="62" name="ホームベース 61">
              <a:extLst>
                <a:ext uri="{FF2B5EF4-FFF2-40B4-BE49-F238E27FC236}">
                  <a16:creationId xmlns:a16="http://schemas.microsoft.com/office/drawing/2014/main" id="{65F77E96-15FF-CA4F-A592-5A763FB5BC5C}"/>
                </a:ext>
              </a:extLst>
            </p:cNvPr>
            <p:cNvSpPr/>
            <p:nvPr/>
          </p:nvSpPr>
          <p:spPr>
            <a:xfrm>
              <a:off x="5322001" y="4559664"/>
              <a:ext cx="1548000" cy="1798566"/>
            </a:xfrm>
            <a:prstGeom prst="homePlate">
              <a:avLst>
                <a:gd name="adj" fmla="val 195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600" b="1">
                  <a:solidFill>
                    <a:schemeClr val="tx2">
                      <a:lumMod val="60000"/>
                      <a:lumOff val="40000"/>
                    </a:schemeClr>
                  </a:solidFill>
                </a:rPr>
                <a:t>他に話した方が</a:t>
              </a:r>
              <a:r>
                <a:rPr lang="ja-JP" altLang="en-US" sz="1600" b="1">
                  <a:solidFill>
                    <a:schemeClr val="tx2">
                      <a:lumMod val="60000"/>
                      <a:lumOff val="40000"/>
                    </a:schemeClr>
                  </a:solidFill>
                </a:rPr>
                <a:t>よいことがあればこちらから振り出す</a:t>
              </a:r>
              <a:endParaRPr lang="en-US" altLang="ja-JP" sz="1600" b="1" dirty="0">
                <a:solidFill>
                  <a:schemeClr val="tx2">
                    <a:lumMod val="60000"/>
                    <a:lumOff val="40000"/>
                  </a:schemeClr>
                </a:solidFill>
              </a:endParaRPr>
            </a:p>
          </p:txBody>
        </p:sp>
        <p:sp>
          <p:nvSpPr>
            <p:cNvPr id="63" name="ホームベース 62">
              <a:extLst>
                <a:ext uri="{FF2B5EF4-FFF2-40B4-BE49-F238E27FC236}">
                  <a16:creationId xmlns:a16="http://schemas.microsoft.com/office/drawing/2014/main" id="{1CE9CAE6-00E1-AB44-8D78-DFBA14135DD8}"/>
                </a:ext>
              </a:extLst>
            </p:cNvPr>
            <p:cNvSpPr/>
            <p:nvPr/>
          </p:nvSpPr>
          <p:spPr>
            <a:xfrm>
              <a:off x="6872723" y="4559664"/>
              <a:ext cx="1548000" cy="1798566"/>
            </a:xfrm>
            <a:prstGeom prst="homePlate">
              <a:avLst>
                <a:gd name="adj" fmla="val 19572"/>
              </a:avLst>
            </a:prstGeom>
            <a:solidFill>
              <a:srgbClr val="4BBF6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600" b="1"/>
                <a:t>何に困っているか</a:t>
              </a:r>
              <a:endParaRPr lang="en-US" altLang="ja-JP" sz="1600" b="1" dirty="0"/>
            </a:p>
            <a:p>
              <a:pPr algn="ctr">
                <a:lnSpc>
                  <a:spcPct val="130000"/>
                </a:lnSpc>
              </a:pPr>
              <a:r>
                <a:rPr lang="ja-JP" altLang="en-US" sz="1600" b="1"/>
                <a:t>耳を傾ける</a:t>
              </a:r>
              <a:endParaRPr lang="en-US" altLang="ja-JP" sz="1600" b="1" dirty="0"/>
            </a:p>
          </p:txBody>
        </p:sp>
        <p:sp>
          <p:nvSpPr>
            <p:cNvPr id="64" name="ホームベース 63">
              <a:extLst>
                <a:ext uri="{FF2B5EF4-FFF2-40B4-BE49-F238E27FC236}">
                  <a16:creationId xmlns:a16="http://schemas.microsoft.com/office/drawing/2014/main" id="{82FC5D94-0D71-974A-B477-DF5CB0BFB27E}"/>
                </a:ext>
              </a:extLst>
            </p:cNvPr>
            <p:cNvSpPr/>
            <p:nvPr/>
          </p:nvSpPr>
          <p:spPr>
            <a:xfrm>
              <a:off x="8423445" y="4559664"/>
              <a:ext cx="1548000" cy="1798566"/>
            </a:xfrm>
            <a:prstGeom prst="homePlate">
              <a:avLst>
                <a:gd name="adj" fmla="val 19572"/>
              </a:avLst>
            </a:prstGeom>
            <a:solidFill>
              <a:srgbClr val="51B8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600" b="1"/>
                <a:t>考えさせる問い</a:t>
              </a:r>
              <a:endParaRPr lang="en-US" altLang="ja-JP" sz="1600" b="1" dirty="0"/>
            </a:p>
            <a:p>
              <a:pPr algn="ctr">
                <a:lnSpc>
                  <a:spcPct val="130000"/>
                </a:lnSpc>
              </a:pPr>
              <a:r>
                <a:rPr lang="en-US" altLang="ja-JP" sz="1600" b="1" dirty="0"/>
                <a:t>or</a:t>
              </a:r>
            </a:p>
            <a:p>
              <a:pPr algn="ctr">
                <a:lnSpc>
                  <a:spcPct val="130000"/>
                </a:lnSpc>
              </a:pPr>
              <a:r>
                <a:rPr lang="ja-JP" altLang="en-US" sz="1600" b="1"/>
                <a:t>教える</a:t>
              </a:r>
              <a:endParaRPr lang="en-US" altLang="ja-JP" sz="1600" b="1" dirty="0"/>
            </a:p>
          </p:txBody>
        </p:sp>
        <p:sp>
          <p:nvSpPr>
            <p:cNvPr id="65" name="ホームベース 64">
              <a:extLst>
                <a:ext uri="{FF2B5EF4-FFF2-40B4-BE49-F238E27FC236}">
                  <a16:creationId xmlns:a16="http://schemas.microsoft.com/office/drawing/2014/main" id="{064A85F5-023C-524D-82E6-39ED2454F82A}"/>
                </a:ext>
              </a:extLst>
            </p:cNvPr>
            <p:cNvSpPr/>
            <p:nvPr/>
          </p:nvSpPr>
          <p:spPr>
            <a:xfrm>
              <a:off x="9974166" y="4559664"/>
              <a:ext cx="1548000" cy="1798566"/>
            </a:xfrm>
            <a:prstGeom prst="homePlate">
              <a:avLst>
                <a:gd name="adj" fmla="val 19572"/>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600" b="1"/>
                <a:t>クロー</a:t>
              </a:r>
              <a:endParaRPr kumimoji="1" lang="en-US" altLang="ja-JP" sz="1600" b="1" dirty="0"/>
            </a:p>
            <a:p>
              <a:pPr algn="ctr">
                <a:lnSpc>
                  <a:spcPct val="130000"/>
                </a:lnSpc>
              </a:pPr>
              <a:r>
                <a:rPr kumimoji="1" lang="ja-JP" altLang="en-US" sz="1600" b="1"/>
                <a:t>ジング</a:t>
              </a:r>
            </a:p>
          </p:txBody>
        </p:sp>
      </p:grpSp>
      <p:sp>
        <p:nvSpPr>
          <p:cNvPr id="20" name="スライド番号プレースホルダー 12">
            <a:extLst>
              <a:ext uri="{FF2B5EF4-FFF2-40B4-BE49-F238E27FC236}">
                <a16:creationId xmlns:a16="http://schemas.microsoft.com/office/drawing/2014/main" id="{57F29B0F-BFB0-2A42-AE65-A2012EFE536A}"/>
              </a:ext>
            </a:extLst>
          </p:cNvPr>
          <p:cNvSpPr>
            <a:spLocks noGrp="1"/>
          </p:cNvSpPr>
          <p:nvPr>
            <p:ph type="sldNum" sz="quarter" idx="12"/>
          </p:nvPr>
        </p:nvSpPr>
        <p:spPr>
          <a:xfrm>
            <a:off x="8610600" y="6356350"/>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DA28528B-FBA4-D443-B10D-B55B0B99C7D7}" type="slidenum">
              <a:rPr lang="ja-JP" altLang="en-US" smtClean="0"/>
              <a:pPr algn="ctr"/>
              <a:t>9</a:t>
            </a:fld>
            <a:endParaRPr kumimoji="1" lang="ja-JP" altLang="en-US"/>
          </a:p>
        </p:txBody>
      </p:sp>
      <p:sp>
        <p:nvSpPr>
          <p:cNvPr id="27" name="テキスト ボックス 26">
            <a:extLst>
              <a:ext uri="{FF2B5EF4-FFF2-40B4-BE49-F238E27FC236}">
                <a16:creationId xmlns:a16="http://schemas.microsoft.com/office/drawing/2014/main" id="{14CBD9CA-A515-044E-9FFD-EAA9C0193A9C}"/>
              </a:ext>
            </a:extLst>
          </p:cNvPr>
          <p:cNvSpPr txBox="1"/>
          <p:nvPr/>
        </p:nvSpPr>
        <p:spPr>
          <a:xfrm>
            <a:off x="669835" y="3546354"/>
            <a:ext cx="2795260" cy="1885324"/>
          </a:xfrm>
          <a:prstGeom prst="rect">
            <a:avLst/>
          </a:prstGeom>
          <a:noFill/>
        </p:spPr>
        <p:txBody>
          <a:bodyPr wrap="square" lIns="0" tIns="0" rIns="0" bIns="0" rtlCol="0" anchor="t" anchorCtr="0">
            <a:spAutoFit/>
          </a:bodyPr>
          <a:lstStyle>
            <a:defPPr>
              <a:defRPr lang="ja-JP"/>
            </a:defPPr>
            <a:lvl1pPr>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1pPr>
            <a:lvl2pPr marL="742950" lvl="1" indent="-285750">
              <a:lnSpc>
                <a:spcPct val="200000"/>
              </a:lnSpc>
              <a:buFont typeface="Arial" panose="020B0604020202020204" pitchFamily="34" charset="0"/>
              <a:buChar char="•"/>
              <a:defRPr sz="1400">
                <a:solidFill>
                  <a:srgbClr val="363964"/>
                </a:solidFill>
                <a:latin typeface="Hiragino Kaku Gothic Pro W3" panose="020B0300000000000000" pitchFamily="34" charset="-128"/>
                <a:ea typeface="Hiragino Kaku Gothic Pro W3" panose="020B0300000000000000" pitchFamily="34" charset="-128"/>
              </a:defRPr>
            </a:lvl2pPr>
            <a:lvl3pPr lvl="2">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3pPr>
          </a:lstStyle>
          <a:p>
            <a:pPr marL="285750" indent="-285750">
              <a:lnSpc>
                <a:spcPct val="110000"/>
              </a:lnSpc>
              <a:buFont typeface="Arial" panose="020B0604020202020204" pitchFamily="34" charset="0"/>
              <a:buChar char="•"/>
            </a:pPr>
            <a:r>
              <a:rPr lang="ja-JP" altLang="en-US" sz="1600" b="1">
                <a:latin typeface="+mn-ea"/>
                <a:ea typeface="+mn-ea"/>
              </a:rPr>
              <a:t>キャリア</a:t>
            </a:r>
            <a:endParaRPr lang="en-US" altLang="ja-JP" sz="1600" b="1" dirty="0">
              <a:latin typeface="+mn-ea"/>
              <a:ea typeface="+mn-ea"/>
            </a:endParaRPr>
          </a:p>
          <a:p>
            <a:pPr marL="285750" indent="-285750">
              <a:lnSpc>
                <a:spcPct val="110000"/>
              </a:lnSpc>
              <a:buFont typeface="Arial" panose="020B0604020202020204" pitchFamily="34" charset="0"/>
              <a:buChar char="•"/>
            </a:pPr>
            <a:r>
              <a:rPr lang="ja-JP" altLang="en-US" sz="1600" b="1">
                <a:latin typeface="+mn-ea"/>
                <a:ea typeface="+mn-ea"/>
              </a:rPr>
              <a:t>スキルや力の向上</a:t>
            </a:r>
            <a:endParaRPr lang="en-US" altLang="ja-JP" sz="1600" b="1" dirty="0">
              <a:latin typeface="+mn-ea"/>
              <a:ea typeface="+mn-ea"/>
            </a:endParaRPr>
          </a:p>
          <a:p>
            <a:pPr marL="285750" indent="-285750">
              <a:lnSpc>
                <a:spcPct val="110000"/>
              </a:lnSpc>
              <a:buFont typeface="Arial" panose="020B0604020202020204" pitchFamily="34" charset="0"/>
              <a:buChar char="•"/>
            </a:pPr>
            <a:r>
              <a:rPr lang="ja-JP" altLang="en-US" sz="1600" b="1">
                <a:latin typeface="+mn-ea"/>
                <a:ea typeface="+mn-ea"/>
              </a:rPr>
              <a:t>プライベート</a:t>
            </a:r>
            <a:endParaRPr lang="en-US" altLang="ja-JP" sz="1600" b="1" dirty="0">
              <a:latin typeface="+mn-ea"/>
              <a:ea typeface="+mn-ea"/>
            </a:endParaRPr>
          </a:p>
          <a:p>
            <a:pPr marL="285750" indent="-285750">
              <a:lnSpc>
                <a:spcPct val="110000"/>
              </a:lnSpc>
              <a:buFont typeface="Arial" panose="020B0604020202020204" pitchFamily="34" charset="0"/>
              <a:buChar char="•"/>
            </a:pPr>
            <a:r>
              <a:rPr lang="ja-JP" altLang="en-US" sz="1600" b="1">
                <a:latin typeface="+mn-ea"/>
                <a:ea typeface="+mn-ea"/>
              </a:rPr>
              <a:t>人間関係</a:t>
            </a:r>
            <a:endParaRPr lang="en-US" altLang="ja-JP" sz="1600" b="1" dirty="0">
              <a:latin typeface="+mn-ea"/>
              <a:ea typeface="+mn-ea"/>
            </a:endParaRPr>
          </a:p>
          <a:p>
            <a:pPr marL="285750" indent="-285750">
              <a:lnSpc>
                <a:spcPct val="110000"/>
              </a:lnSpc>
              <a:buFont typeface="Arial" panose="020B0604020202020204" pitchFamily="34" charset="0"/>
              <a:buChar char="•"/>
            </a:pPr>
            <a:r>
              <a:rPr lang="ja-JP" altLang="en-US" sz="1600" b="1">
                <a:latin typeface="+mn-ea"/>
                <a:ea typeface="+mn-ea"/>
              </a:rPr>
              <a:t>心身の状態</a:t>
            </a:r>
            <a:endParaRPr lang="en-US" altLang="ja-JP" sz="1600" b="1" dirty="0">
              <a:latin typeface="+mn-ea"/>
              <a:ea typeface="+mn-ea"/>
            </a:endParaRPr>
          </a:p>
          <a:p>
            <a:pPr marL="285750" indent="-285750">
              <a:lnSpc>
                <a:spcPct val="110000"/>
              </a:lnSpc>
              <a:buFont typeface="Arial" panose="020B0604020202020204" pitchFamily="34" charset="0"/>
              <a:buChar char="•"/>
            </a:pPr>
            <a:r>
              <a:rPr lang="ja-JP" altLang="en-US" sz="1600" b="1">
                <a:latin typeface="+mn-ea"/>
                <a:ea typeface="+mn-ea"/>
              </a:rPr>
              <a:t>業務</a:t>
            </a:r>
            <a:endParaRPr lang="en-US" altLang="ja-JP" sz="1600" b="1" dirty="0">
              <a:latin typeface="+mn-ea"/>
              <a:ea typeface="+mn-ea"/>
            </a:endParaRPr>
          </a:p>
          <a:p>
            <a:pPr marL="285750" indent="-285750">
              <a:lnSpc>
                <a:spcPct val="110000"/>
              </a:lnSpc>
              <a:buFont typeface="Arial" panose="020B0604020202020204" pitchFamily="34" charset="0"/>
              <a:buChar char="•"/>
            </a:pPr>
            <a:r>
              <a:rPr lang="ja-JP" altLang="en-US" sz="1600" b="1">
                <a:latin typeface="+mn-ea"/>
                <a:ea typeface="+mn-ea"/>
              </a:rPr>
              <a:t>会社や部署の方針</a:t>
            </a:r>
            <a:endParaRPr lang="en-US" altLang="ja-JP" sz="1600" b="1" dirty="0">
              <a:latin typeface="+mn-ea"/>
              <a:ea typeface="+mn-ea"/>
            </a:endParaRPr>
          </a:p>
        </p:txBody>
      </p:sp>
      <p:sp>
        <p:nvSpPr>
          <p:cNvPr id="29" name="角丸四角形 28">
            <a:extLst>
              <a:ext uri="{FF2B5EF4-FFF2-40B4-BE49-F238E27FC236}">
                <a16:creationId xmlns:a16="http://schemas.microsoft.com/office/drawing/2014/main" id="{AAE6F3A4-F811-8444-9D13-A7F5540A2262}"/>
              </a:ext>
            </a:extLst>
          </p:cNvPr>
          <p:cNvSpPr/>
          <p:nvPr/>
        </p:nvSpPr>
        <p:spPr>
          <a:xfrm>
            <a:off x="669834" y="5528930"/>
            <a:ext cx="10852332" cy="827420"/>
          </a:xfrm>
          <a:prstGeom prst="roundRect">
            <a:avLst>
              <a:gd name="adj" fmla="val 4043"/>
            </a:avLst>
          </a:prstGeom>
          <a:solidFill>
            <a:srgbClr val="008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b="1">
                <a:latin typeface="+mn-ea"/>
              </a:rPr>
              <a:t>つまり、アドバイスが欲しい→ティーチング、一緒に考えて欲しい→コーチング </a:t>
            </a:r>
            <a:r>
              <a:rPr lang="en-US" altLang="ja-JP" sz="1400" b="1" dirty="0">
                <a:latin typeface="+mn-ea"/>
              </a:rPr>
              <a:t>(</a:t>
            </a:r>
            <a:r>
              <a:rPr lang="ja-JP" altLang="en-US" sz="1400" b="1">
                <a:latin typeface="+mn-ea"/>
              </a:rPr>
              <a:t>問い</a:t>
            </a:r>
            <a:r>
              <a:rPr lang="en-US" altLang="ja-JP" sz="1400" b="1" dirty="0">
                <a:latin typeface="+mn-ea"/>
              </a:rPr>
              <a:t>)</a:t>
            </a:r>
            <a:r>
              <a:rPr lang="ja-JP" altLang="en-US" sz="1400" b="1">
                <a:latin typeface="+mn-ea"/>
              </a:rPr>
              <a:t>、話を聞いて欲しい→コーチング </a:t>
            </a:r>
            <a:r>
              <a:rPr lang="en-US" altLang="ja-JP" sz="1400" b="1" dirty="0">
                <a:latin typeface="+mn-ea"/>
              </a:rPr>
              <a:t>(</a:t>
            </a:r>
            <a:r>
              <a:rPr lang="ja-JP" altLang="en-US" sz="1400" b="1">
                <a:latin typeface="+mn-ea"/>
              </a:rPr>
              <a:t>傾聴</a:t>
            </a:r>
            <a:r>
              <a:rPr lang="en-US" altLang="ja-JP" sz="1400" b="1" dirty="0">
                <a:latin typeface="+mn-ea"/>
              </a:rPr>
              <a:t>)</a:t>
            </a:r>
            <a:r>
              <a:rPr lang="ja-JP" altLang="en-US" sz="1400" b="1">
                <a:latin typeface="+mn-ea"/>
              </a:rPr>
              <a:t>、意見を聞きたい→フィードバック。なんと、カケアイでは</a:t>
            </a:r>
            <a:r>
              <a:rPr lang="en-US" altLang="ja-JP" sz="1400" b="1" dirty="0">
                <a:latin typeface="+mn-ea"/>
              </a:rPr>
              <a:t>1on1</a:t>
            </a:r>
            <a:r>
              <a:rPr lang="ja-JP" altLang="en-US" sz="1400" b="1">
                <a:latin typeface="+mn-ea"/>
              </a:rPr>
              <a:t>の事前にトピックと対応をメンバーが選んでくれています！</a:t>
            </a:r>
            <a:endParaRPr lang="en-US" altLang="ja-JP" sz="1400" b="1" dirty="0">
              <a:latin typeface="+mn-ea"/>
            </a:endParaRPr>
          </a:p>
        </p:txBody>
      </p:sp>
      <p:sp>
        <p:nvSpPr>
          <p:cNvPr id="33" name="テキスト ボックス 32">
            <a:extLst>
              <a:ext uri="{FF2B5EF4-FFF2-40B4-BE49-F238E27FC236}">
                <a16:creationId xmlns:a16="http://schemas.microsoft.com/office/drawing/2014/main" id="{248BA128-6696-274A-89B9-9C1ABF0C3E18}"/>
              </a:ext>
            </a:extLst>
          </p:cNvPr>
          <p:cNvSpPr txBox="1"/>
          <p:nvPr/>
        </p:nvSpPr>
        <p:spPr>
          <a:xfrm>
            <a:off x="3583036" y="3807224"/>
            <a:ext cx="3626166" cy="1343638"/>
          </a:xfrm>
          <a:prstGeom prst="rect">
            <a:avLst/>
          </a:prstGeom>
          <a:noFill/>
        </p:spPr>
        <p:txBody>
          <a:bodyPr wrap="square" lIns="0" tIns="0" rIns="0" bIns="0" rtlCol="0" anchor="t" anchorCtr="0">
            <a:spAutoFit/>
          </a:bodyPr>
          <a:lstStyle>
            <a:defPPr>
              <a:defRPr lang="ja-JP"/>
            </a:defPPr>
            <a:lvl1pPr>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1pPr>
            <a:lvl2pPr marL="742950" lvl="1" indent="-285750">
              <a:lnSpc>
                <a:spcPct val="200000"/>
              </a:lnSpc>
              <a:buFont typeface="Arial" panose="020B0604020202020204" pitchFamily="34" charset="0"/>
              <a:buChar char="•"/>
              <a:defRPr sz="1400">
                <a:solidFill>
                  <a:srgbClr val="363964"/>
                </a:solidFill>
                <a:latin typeface="Hiragino Kaku Gothic Pro W3" panose="020B0300000000000000" pitchFamily="34" charset="-128"/>
                <a:ea typeface="Hiragino Kaku Gothic Pro W3" panose="020B0300000000000000" pitchFamily="34" charset="-128"/>
              </a:defRPr>
            </a:lvl2pPr>
            <a:lvl3pPr lvl="2">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3pPr>
          </a:lstStyle>
          <a:p>
            <a:pPr marL="342900" indent="-342900">
              <a:lnSpc>
                <a:spcPct val="110000"/>
              </a:lnSpc>
              <a:buFont typeface="+mj-ea"/>
              <a:buAutoNum type="circleNumDbPlain"/>
            </a:pPr>
            <a:r>
              <a:rPr lang="ja-JP" altLang="en-US" sz="1600" b="1">
                <a:solidFill>
                  <a:srgbClr val="FF0000"/>
                </a:solidFill>
                <a:latin typeface="+mn-ea"/>
                <a:ea typeface="+mn-ea"/>
              </a:rPr>
              <a:t>具体的なアドバイスが欲しい！</a:t>
            </a:r>
            <a:endParaRPr lang="en-US" altLang="ja-JP" sz="1600" b="1" dirty="0">
              <a:solidFill>
                <a:srgbClr val="FF0000"/>
              </a:solidFill>
              <a:latin typeface="+mn-ea"/>
              <a:ea typeface="+mn-ea"/>
            </a:endParaRPr>
          </a:p>
          <a:p>
            <a:pPr marL="342900" indent="-342900">
              <a:lnSpc>
                <a:spcPct val="110000"/>
              </a:lnSpc>
              <a:buFont typeface="+mj-ea"/>
              <a:buAutoNum type="circleNumDbPlain"/>
            </a:pPr>
            <a:r>
              <a:rPr lang="ja-JP" altLang="en-US" sz="1600" b="1">
                <a:solidFill>
                  <a:srgbClr val="FF0000"/>
                </a:solidFill>
                <a:latin typeface="+mn-ea"/>
                <a:ea typeface="+mn-ea"/>
              </a:rPr>
              <a:t>一緒に考えて欲しい！</a:t>
            </a:r>
            <a:endParaRPr lang="en-US" altLang="ja-JP" sz="1600" b="1" dirty="0">
              <a:solidFill>
                <a:srgbClr val="FF0000"/>
              </a:solidFill>
              <a:latin typeface="+mn-ea"/>
              <a:ea typeface="+mn-ea"/>
            </a:endParaRPr>
          </a:p>
          <a:p>
            <a:pPr marL="342900" indent="-342900">
              <a:lnSpc>
                <a:spcPct val="110000"/>
              </a:lnSpc>
              <a:buFont typeface="+mj-ea"/>
              <a:buAutoNum type="circleNumDbPlain"/>
            </a:pPr>
            <a:r>
              <a:rPr lang="ja-JP" altLang="en-US" sz="1600" b="1">
                <a:solidFill>
                  <a:srgbClr val="FF0000"/>
                </a:solidFill>
                <a:latin typeface="+mn-ea"/>
                <a:ea typeface="+mn-ea"/>
              </a:rPr>
              <a:t>話をきいてほしい！</a:t>
            </a:r>
            <a:endParaRPr lang="en-US" altLang="ja-JP" sz="1600" b="1" dirty="0">
              <a:solidFill>
                <a:srgbClr val="FF0000"/>
              </a:solidFill>
              <a:latin typeface="+mn-ea"/>
              <a:ea typeface="+mn-ea"/>
            </a:endParaRPr>
          </a:p>
          <a:p>
            <a:pPr marL="342900" indent="-342900">
              <a:lnSpc>
                <a:spcPct val="110000"/>
              </a:lnSpc>
              <a:buFont typeface="+mj-ea"/>
              <a:buAutoNum type="circleNumDbPlain"/>
            </a:pPr>
            <a:r>
              <a:rPr lang="ja-JP" altLang="en-US" sz="1600" b="1">
                <a:solidFill>
                  <a:srgbClr val="FF0000"/>
                </a:solidFill>
                <a:latin typeface="+mn-ea"/>
                <a:ea typeface="+mn-ea"/>
              </a:rPr>
              <a:t>意見を聞きたい！</a:t>
            </a:r>
            <a:endParaRPr lang="en-US" altLang="ja-JP" sz="1600" b="1" dirty="0">
              <a:solidFill>
                <a:srgbClr val="FF0000"/>
              </a:solidFill>
              <a:latin typeface="+mn-ea"/>
              <a:ea typeface="+mn-ea"/>
            </a:endParaRPr>
          </a:p>
          <a:p>
            <a:pPr marL="342900" indent="-342900">
              <a:lnSpc>
                <a:spcPct val="110000"/>
              </a:lnSpc>
              <a:buFont typeface="+mj-ea"/>
              <a:buAutoNum type="circleNumDbPlain"/>
            </a:pPr>
            <a:r>
              <a:rPr lang="ja-JP" altLang="en-US" sz="1600" b="1">
                <a:solidFill>
                  <a:srgbClr val="FF0000"/>
                </a:solidFill>
                <a:latin typeface="+mn-ea"/>
                <a:ea typeface="+mn-ea"/>
              </a:rPr>
              <a:t>報告したい！</a:t>
            </a:r>
            <a:endParaRPr lang="en-US" altLang="ja-JP" sz="1600" b="1" dirty="0">
              <a:solidFill>
                <a:srgbClr val="FF0000"/>
              </a:solidFill>
              <a:latin typeface="+mn-ea"/>
              <a:ea typeface="+mn-ea"/>
            </a:endParaRPr>
          </a:p>
        </p:txBody>
      </p:sp>
      <p:sp>
        <p:nvSpPr>
          <p:cNvPr id="34" name="テキスト ボックス 33">
            <a:extLst>
              <a:ext uri="{FF2B5EF4-FFF2-40B4-BE49-F238E27FC236}">
                <a16:creationId xmlns:a16="http://schemas.microsoft.com/office/drawing/2014/main" id="{9CD792E8-7982-EC47-B85B-2BD2D5CF1E9B}"/>
              </a:ext>
            </a:extLst>
          </p:cNvPr>
          <p:cNvSpPr txBox="1"/>
          <p:nvPr/>
        </p:nvSpPr>
        <p:spPr>
          <a:xfrm>
            <a:off x="7542207" y="3804550"/>
            <a:ext cx="3979958" cy="801951"/>
          </a:xfrm>
          <a:prstGeom prst="rect">
            <a:avLst/>
          </a:prstGeom>
          <a:noFill/>
        </p:spPr>
        <p:txBody>
          <a:bodyPr wrap="square" lIns="0" tIns="0" rIns="0" bIns="0" rtlCol="0" anchor="t" anchorCtr="0">
            <a:spAutoFit/>
          </a:bodyPr>
          <a:lstStyle>
            <a:defPPr>
              <a:defRPr lang="ja-JP"/>
            </a:defPPr>
            <a:lvl1pPr marL="285750" indent="-285750">
              <a:lnSpc>
                <a:spcPct val="150000"/>
              </a:lnSpc>
              <a:buFont typeface="Arial" panose="020B0604020202020204" pitchFamily="34" charset="0"/>
              <a:buChar char="•"/>
              <a:defRPr sz="1600" b="1">
                <a:solidFill>
                  <a:srgbClr val="363964"/>
                </a:solidFill>
                <a:latin typeface="+mn-ea"/>
              </a:defRPr>
            </a:lvl1pPr>
            <a:lvl2pPr marL="742950" lvl="1" indent="-285750">
              <a:lnSpc>
                <a:spcPct val="200000"/>
              </a:lnSpc>
              <a:buFont typeface="Arial" panose="020B0604020202020204" pitchFamily="34" charset="0"/>
              <a:buChar char="•"/>
              <a:defRPr sz="1400">
                <a:solidFill>
                  <a:srgbClr val="363964"/>
                </a:solidFill>
                <a:latin typeface="Hiragino Kaku Gothic Pro W3" panose="020B0300000000000000" pitchFamily="34" charset="-128"/>
                <a:ea typeface="Hiragino Kaku Gothic Pro W3" panose="020B0300000000000000" pitchFamily="34" charset="-128"/>
              </a:defRPr>
            </a:lvl2pPr>
            <a:lvl3pPr lvl="2">
              <a:lnSpc>
                <a:spcPct val="200000"/>
              </a:lnSpc>
              <a:defRPr sz="1400">
                <a:solidFill>
                  <a:srgbClr val="363964"/>
                </a:solidFill>
                <a:latin typeface="Hiragino Kaku Gothic Pro W3" panose="020B0300000000000000" pitchFamily="34" charset="-128"/>
                <a:ea typeface="Hiragino Kaku Gothic Pro W3" panose="020B0300000000000000" pitchFamily="34" charset="-128"/>
              </a:defRPr>
            </a:lvl3pPr>
          </a:lstStyle>
          <a:p>
            <a:pPr>
              <a:lnSpc>
                <a:spcPct val="110000"/>
              </a:lnSpc>
            </a:pPr>
            <a:r>
              <a:rPr lang="ja-JP" altLang="en-US"/>
              <a:t>しっかりこたえる。求られていることを捉え間違わなければ、お互いにとってとても有効な時間になる。</a:t>
            </a:r>
            <a:endParaRPr lang="en-US" altLang="ja-JP" dirty="0"/>
          </a:p>
        </p:txBody>
      </p:sp>
      <p:cxnSp>
        <p:nvCxnSpPr>
          <p:cNvPr id="7" name="直線コネクタ 6">
            <a:extLst>
              <a:ext uri="{FF2B5EF4-FFF2-40B4-BE49-F238E27FC236}">
                <a16:creationId xmlns:a16="http://schemas.microsoft.com/office/drawing/2014/main" id="{4BEF11FB-817B-A646-B1B2-9EF4C58BB31F}"/>
              </a:ext>
            </a:extLst>
          </p:cNvPr>
          <p:cNvCxnSpPr>
            <a:cxnSpLocks/>
          </p:cNvCxnSpPr>
          <p:nvPr/>
        </p:nvCxnSpPr>
        <p:spPr>
          <a:xfrm flipH="1">
            <a:off x="1167973" y="3058445"/>
            <a:ext cx="275862" cy="487909"/>
          </a:xfrm>
          <a:prstGeom prst="line">
            <a:avLst/>
          </a:prstGeom>
          <a:ln w="44450">
            <a:solidFill>
              <a:srgbClr val="589BD6"/>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7FA57623-DDAD-0546-BD99-5BBFE5F2C657}"/>
              </a:ext>
            </a:extLst>
          </p:cNvPr>
          <p:cNvCxnSpPr>
            <a:cxnSpLocks/>
          </p:cNvCxnSpPr>
          <p:nvPr/>
        </p:nvCxnSpPr>
        <p:spPr>
          <a:xfrm>
            <a:off x="2722881" y="3201855"/>
            <a:ext cx="1058337" cy="387606"/>
          </a:xfrm>
          <a:prstGeom prst="line">
            <a:avLst/>
          </a:prstGeom>
          <a:ln w="44450">
            <a:solidFill>
              <a:srgbClr val="57BDD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2EE762C4-7B64-B74A-A90A-7FEB9A10323E}"/>
              </a:ext>
            </a:extLst>
          </p:cNvPr>
          <p:cNvCxnSpPr>
            <a:cxnSpLocks/>
          </p:cNvCxnSpPr>
          <p:nvPr/>
        </p:nvCxnSpPr>
        <p:spPr>
          <a:xfrm>
            <a:off x="4283542" y="3282281"/>
            <a:ext cx="3154603" cy="413658"/>
          </a:xfrm>
          <a:prstGeom prst="line">
            <a:avLst/>
          </a:prstGeom>
          <a:ln w="44450">
            <a:solidFill>
              <a:srgbClr val="52CB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917245"/>
      </p:ext>
    </p:extLst>
  </p:cSld>
  <p:clrMapOvr>
    <a:masterClrMapping/>
  </p:clrMapOvr>
  <p:transition>
    <p:fade/>
  </p:transition>
</p:sld>
</file>

<file path=ppt/theme/theme1.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153177</TotalTime>
  <Words>3300</Words>
  <Application>Microsoft Macintosh PowerPoint</Application>
  <PresentationFormat>ワイド画面</PresentationFormat>
  <Paragraphs>378</Paragraphs>
  <Slides>26</Slides>
  <Notes>18</Notes>
  <HiddenSlides>0</HiddenSlides>
  <MMClips>1</MMClips>
  <ScaleCrop>false</ScaleCrop>
  <HeadingPairs>
    <vt:vector size="6" baseType="variant">
      <vt:variant>
        <vt:lpstr>使用されているフォント</vt:lpstr>
      </vt:variant>
      <vt:variant>
        <vt:i4>6</vt:i4>
      </vt:variant>
      <vt:variant>
        <vt:lpstr>テーマ</vt:lpstr>
      </vt:variant>
      <vt:variant>
        <vt:i4>6</vt:i4>
      </vt:variant>
      <vt:variant>
        <vt:lpstr>スライド タイトル</vt:lpstr>
      </vt:variant>
      <vt:variant>
        <vt:i4>26</vt:i4>
      </vt:variant>
    </vt:vector>
  </HeadingPairs>
  <TitlesOfParts>
    <vt:vector size="38" baseType="lpstr">
      <vt:lpstr>Hiragino Kaku Gothic ProN</vt:lpstr>
      <vt:lpstr>游ゴシック</vt:lpstr>
      <vt:lpstr>游ゴシック</vt:lpstr>
      <vt:lpstr>游ゴシック Light</vt:lpstr>
      <vt:lpstr>Arial</vt:lpstr>
      <vt:lpstr>Segoe UI</vt:lpstr>
      <vt:lpstr>3_Office テーマ</vt:lpstr>
      <vt:lpstr>5_Office テーマ</vt:lpstr>
      <vt:lpstr>6_Office テーマ</vt:lpstr>
      <vt:lpstr>7_Office テーマ</vt:lpstr>
      <vt:lpstr>8_Office テーマ</vt:lpstr>
      <vt:lpstr>4_Office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本田 英貴</dc:creator>
  <cp:lastModifiedBy>皆川 恵美</cp:lastModifiedBy>
  <cp:revision>897</cp:revision>
  <cp:lastPrinted>2020-11-09T06:09:44Z</cp:lastPrinted>
  <dcterms:created xsi:type="dcterms:W3CDTF">2020-08-10T04:17:18Z</dcterms:created>
  <dcterms:modified xsi:type="dcterms:W3CDTF">2022-09-08T04:37:56Z</dcterms:modified>
</cp:coreProperties>
</file>